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6" r:id="rId8"/>
    <p:sldId id="262" r:id="rId9"/>
    <p:sldId id="263" r:id="rId10"/>
    <p:sldId id="264" r:id="rId11"/>
    <p:sldId id="265" r:id="rId12"/>
  </p:sldIdLst>
  <p:sldSz cx="14630400" cy="8229600"/>
  <p:notesSz cx="8229600" cy="14630400"/>
  <p:embeddedFontLst>
    <p:embeddedFont>
      <p:font typeface="Roboto" panose="02000000000000000000" pitchFamily="2" charset="0"/>
      <p:regular r:id="rId14"/>
    </p:embeddedFont>
    <p:embeddedFont>
      <p:font typeface="Roboto Light" panose="02000000000000000000" pitchFamily="2" charset="0"/>
      <p:regular r:id="rId15"/>
    </p:embeddedFont>
    <p:embeddedFont>
      <p:font typeface="Roboto Medium" panose="020F0502020204030204" pitchFamily="2" charset="0"/>
      <p:regular r:id="rId16"/>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889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80000"/>
            </a:srgbClr>
          </a:solidFill>
          <a:ln/>
        </p:spPr>
      </p:sp>
      <p:sp>
        <p:nvSpPr>
          <p:cNvPr id="4" name="Text 1"/>
          <p:cNvSpPr/>
          <p:nvPr/>
        </p:nvSpPr>
        <p:spPr>
          <a:xfrm>
            <a:off x="864037" y="1125974"/>
            <a:ext cx="12902327" cy="1543050"/>
          </a:xfrm>
          <a:prstGeom prst="rect">
            <a:avLst/>
          </a:prstGeom>
          <a:noFill/>
          <a:ln/>
        </p:spPr>
        <p:txBody>
          <a:bodyPr wrap="square" lIns="0" tIns="0" rIns="0" bIns="0" rtlCol="0" anchor="t"/>
          <a:lstStyle/>
          <a:p>
            <a:pPr marL="0" indent="0" algn="l">
              <a:lnSpc>
                <a:spcPts val="6050"/>
              </a:lnSpc>
              <a:buNone/>
            </a:pPr>
            <a:r>
              <a:rPr lang="en-US" sz="4850" dirty="0">
                <a:solidFill>
                  <a:srgbClr val="FFFFFF"/>
                </a:solidFill>
                <a:latin typeface="Roboto Medium" pitchFamily="34" charset="0"/>
                <a:ea typeface="Roboto Medium" pitchFamily="34" charset="-122"/>
                <a:cs typeface="Roboto Medium" pitchFamily="34" charset="-120"/>
              </a:rPr>
              <a:t>Real-Time Artifact Removal for Passthrough AR</a:t>
            </a:r>
            <a:endParaRPr lang="en-US" sz="4850" dirty="0"/>
          </a:p>
        </p:txBody>
      </p:sp>
      <p:sp>
        <p:nvSpPr>
          <p:cNvPr id="5" name="Text 2"/>
          <p:cNvSpPr/>
          <p:nvPr/>
        </p:nvSpPr>
        <p:spPr>
          <a:xfrm>
            <a:off x="864037" y="3039308"/>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CFD0D8"/>
                </a:solidFill>
                <a:latin typeface="Roboto" pitchFamily="34" charset="0"/>
                <a:ea typeface="Roboto" pitchFamily="34" charset="-122"/>
                <a:cs typeface="Roboto" pitchFamily="34" charset="-120"/>
              </a:rPr>
              <a:t>This project explores innovative approaches to enhance the visual fidelity of passthrough augmented reality (AR) systems. By addressing common issues like sensor noise, lighting artifacts, and temporal flickering, we aim to create a more immersive and comfortable AR experience for users. Our focus is on real-time solutions with minimal latency, ensuring practical applicability in dynamic AR environments.</a:t>
            </a:r>
            <a:endParaRPr lang="en-US" sz="1900" dirty="0"/>
          </a:p>
        </p:txBody>
      </p:sp>
      <p:sp>
        <p:nvSpPr>
          <p:cNvPr id="6" name="Text 3"/>
          <p:cNvSpPr/>
          <p:nvPr/>
        </p:nvSpPr>
        <p:spPr>
          <a:xfrm>
            <a:off x="864037" y="498979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Roboto Medium" pitchFamily="34" charset="0"/>
                <a:ea typeface="Roboto Medium" pitchFamily="34" charset="-122"/>
                <a:cs typeface="Roboto Medium" pitchFamily="34" charset="-120"/>
              </a:rPr>
              <a:t>Team VisionAR</a:t>
            </a:r>
            <a:endParaRPr lang="en-US" sz="2400" dirty="0"/>
          </a:p>
        </p:txBody>
      </p:sp>
      <p:sp>
        <p:nvSpPr>
          <p:cNvPr id="7" name="Text 4"/>
          <p:cNvSpPr/>
          <p:nvPr/>
        </p:nvSpPr>
        <p:spPr>
          <a:xfrm>
            <a:off x="864037" y="574583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CFD0D8"/>
                </a:solidFill>
                <a:latin typeface="Roboto" pitchFamily="34" charset="0"/>
                <a:ea typeface="Roboto" pitchFamily="34" charset="-122"/>
                <a:cs typeface="Roboto" pitchFamily="34" charset="-120"/>
              </a:rPr>
              <a:t>Azizbek — Project Lead</a:t>
            </a:r>
            <a:endParaRPr lang="en-US" sz="1900" dirty="0"/>
          </a:p>
        </p:txBody>
      </p:sp>
      <p:sp>
        <p:nvSpPr>
          <p:cNvPr id="8" name="Text 5"/>
          <p:cNvSpPr/>
          <p:nvPr/>
        </p:nvSpPr>
        <p:spPr>
          <a:xfrm>
            <a:off x="864037" y="622720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CFD0D8"/>
                </a:solidFill>
                <a:latin typeface="Roboto" pitchFamily="34" charset="0"/>
                <a:ea typeface="Roboto" pitchFamily="34" charset="-122"/>
                <a:cs typeface="Roboto" pitchFamily="34" charset="-120"/>
              </a:rPr>
              <a:t>Azim — Model &amp; Evaluation</a:t>
            </a:r>
            <a:endParaRPr lang="en-US" sz="1900" dirty="0"/>
          </a:p>
        </p:txBody>
      </p:sp>
      <p:sp>
        <p:nvSpPr>
          <p:cNvPr id="9" name="Text 6"/>
          <p:cNvSpPr/>
          <p:nvPr/>
        </p:nvSpPr>
        <p:spPr>
          <a:xfrm>
            <a:off x="864037" y="670857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CFD0D8"/>
                </a:solidFill>
                <a:latin typeface="Roboto" pitchFamily="34" charset="0"/>
                <a:ea typeface="Roboto" pitchFamily="34" charset="-122"/>
                <a:cs typeface="Roboto" pitchFamily="34" charset="-120"/>
              </a:rPr>
              <a:t>Ikromjon — Data &amp; Integration</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1170" y="622340"/>
            <a:ext cx="11311176" cy="706398"/>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Quantifying Performance: Evaluation Metrics</a:t>
            </a:r>
            <a:endParaRPr lang="en-US" sz="4450" dirty="0"/>
          </a:p>
        </p:txBody>
      </p:sp>
      <p:sp>
        <p:nvSpPr>
          <p:cNvPr id="3" name="Text 1"/>
          <p:cNvSpPr/>
          <p:nvPr/>
        </p:nvSpPr>
        <p:spPr>
          <a:xfrm>
            <a:off x="791170" y="1780818"/>
            <a:ext cx="13048059" cy="723424"/>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To objectively assess the efficacy of our denoising methods, we employ a suite of standard evaluation metrics. These metrics provide a balanced view of both the real-time performance and the visual quality improvements achieved.</a:t>
            </a:r>
            <a:endParaRPr lang="en-US" sz="1750" dirty="0"/>
          </a:p>
        </p:txBody>
      </p:sp>
      <p:sp>
        <p:nvSpPr>
          <p:cNvPr id="4" name="Shape 2"/>
          <p:cNvSpPr/>
          <p:nvPr/>
        </p:nvSpPr>
        <p:spPr>
          <a:xfrm>
            <a:off x="791170" y="2871549"/>
            <a:ext cx="5706070" cy="282535"/>
          </a:xfrm>
          <a:prstGeom prst="roundRect">
            <a:avLst>
              <a:gd name="adj" fmla="val 33606"/>
            </a:avLst>
          </a:prstGeom>
          <a:solidFill>
            <a:srgbClr val="182567"/>
          </a:solidFill>
          <a:ln w="7620">
            <a:solidFill>
              <a:srgbClr val="313E80"/>
            </a:solidFill>
            <a:prstDash val="solid"/>
          </a:ln>
        </p:spPr>
      </p:sp>
      <p:sp>
        <p:nvSpPr>
          <p:cNvPr id="5" name="Text 3"/>
          <p:cNvSpPr/>
          <p:nvPr/>
        </p:nvSpPr>
        <p:spPr>
          <a:xfrm>
            <a:off x="6666786" y="2871549"/>
            <a:ext cx="507087" cy="282535"/>
          </a:xfrm>
          <a:prstGeom prst="rect">
            <a:avLst/>
          </a:prstGeom>
          <a:noFill/>
          <a:ln/>
        </p:spPr>
        <p:txBody>
          <a:bodyPr wrap="none" lIns="0" tIns="0" rIns="0" bIns="0" rtlCol="0" anchor="t"/>
          <a:lstStyle/>
          <a:p>
            <a:pPr marL="0" indent="0" algn="l">
              <a:lnSpc>
                <a:spcPts val="2200"/>
              </a:lnSpc>
              <a:buNone/>
            </a:pPr>
            <a:r>
              <a:rPr lang="en-US" sz="2200" dirty="0">
                <a:solidFill>
                  <a:srgbClr val="CFD0D8"/>
                </a:solidFill>
                <a:latin typeface="Roboto Medium" pitchFamily="34" charset="0"/>
                <a:ea typeface="Roboto Medium" pitchFamily="34" charset="-122"/>
                <a:cs typeface="Roboto Medium" pitchFamily="34" charset="-120"/>
              </a:rPr>
              <a:t>FPS</a:t>
            </a:r>
            <a:endParaRPr lang="en-US" sz="2200" dirty="0"/>
          </a:p>
        </p:txBody>
      </p:sp>
      <p:sp>
        <p:nvSpPr>
          <p:cNvPr id="6" name="Text 4"/>
          <p:cNvSpPr/>
          <p:nvPr/>
        </p:nvSpPr>
        <p:spPr>
          <a:xfrm>
            <a:off x="791170" y="3436620"/>
            <a:ext cx="2825829" cy="353139"/>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Frames Per Second</a:t>
            </a:r>
            <a:endParaRPr lang="en-US" sz="2200" dirty="0"/>
          </a:p>
        </p:txBody>
      </p:sp>
      <p:sp>
        <p:nvSpPr>
          <p:cNvPr id="7" name="Text 5"/>
          <p:cNvSpPr/>
          <p:nvPr/>
        </p:nvSpPr>
        <p:spPr>
          <a:xfrm>
            <a:off x="791170" y="3925372"/>
            <a:ext cx="6382703" cy="361712"/>
          </a:xfrm>
          <a:prstGeom prst="rect">
            <a:avLst/>
          </a:prstGeom>
          <a:noFill/>
          <a:ln/>
        </p:spPr>
        <p:txBody>
          <a:bodyPr wrap="non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Measures real-time processing speed; higher is better.</a:t>
            </a:r>
            <a:endParaRPr lang="en-US" sz="1750" dirty="0"/>
          </a:p>
        </p:txBody>
      </p:sp>
      <p:sp>
        <p:nvSpPr>
          <p:cNvPr id="8" name="Shape 6"/>
          <p:cNvSpPr/>
          <p:nvPr/>
        </p:nvSpPr>
        <p:spPr>
          <a:xfrm>
            <a:off x="7456408" y="2871549"/>
            <a:ext cx="5821680" cy="282535"/>
          </a:xfrm>
          <a:prstGeom prst="roundRect">
            <a:avLst>
              <a:gd name="adj" fmla="val 33606"/>
            </a:avLst>
          </a:prstGeom>
          <a:solidFill>
            <a:srgbClr val="182567"/>
          </a:solidFill>
          <a:ln w="7620">
            <a:solidFill>
              <a:srgbClr val="313E80"/>
            </a:solidFill>
            <a:prstDash val="solid"/>
          </a:ln>
        </p:spPr>
      </p:sp>
      <p:sp>
        <p:nvSpPr>
          <p:cNvPr id="9" name="Text 7"/>
          <p:cNvSpPr/>
          <p:nvPr/>
        </p:nvSpPr>
        <p:spPr>
          <a:xfrm>
            <a:off x="13447633" y="2871549"/>
            <a:ext cx="391597" cy="282535"/>
          </a:xfrm>
          <a:prstGeom prst="rect">
            <a:avLst/>
          </a:prstGeom>
          <a:noFill/>
          <a:ln/>
        </p:spPr>
        <p:txBody>
          <a:bodyPr wrap="none" lIns="0" tIns="0" rIns="0" bIns="0" rtlCol="0" anchor="t"/>
          <a:lstStyle/>
          <a:p>
            <a:pPr marL="0" indent="0" algn="l">
              <a:lnSpc>
                <a:spcPts val="2200"/>
              </a:lnSpc>
              <a:buNone/>
            </a:pPr>
            <a:r>
              <a:rPr lang="en-US" sz="2200" dirty="0">
                <a:solidFill>
                  <a:srgbClr val="CFD0D8"/>
                </a:solidFill>
                <a:latin typeface="Roboto Medium" pitchFamily="34" charset="0"/>
                <a:ea typeface="Roboto Medium" pitchFamily="34" charset="-122"/>
                <a:cs typeface="Roboto Medium" pitchFamily="34" charset="-120"/>
              </a:rPr>
              <a:t>ms</a:t>
            </a:r>
            <a:endParaRPr lang="en-US" sz="2200" dirty="0"/>
          </a:p>
        </p:txBody>
      </p:sp>
      <p:sp>
        <p:nvSpPr>
          <p:cNvPr id="10" name="Text 8"/>
          <p:cNvSpPr/>
          <p:nvPr/>
        </p:nvSpPr>
        <p:spPr>
          <a:xfrm>
            <a:off x="7456408" y="3436620"/>
            <a:ext cx="2825829" cy="353139"/>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Latency</a:t>
            </a:r>
            <a:endParaRPr lang="en-US" sz="2200" dirty="0"/>
          </a:p>
        </p:txBody>
      </p:sp>
      <p:sp>
        <p:nvSpPr>
          <p:cNvPr id="11" name="Text 9"/>
          <p:cNvSpPr/>
          <p:nvPr/>
        </p:nvSpPr>
        <p:spPr>
          <a:xfrm>
            <a:off x="7456408" y="3925372"/>
            <a:ext cx="6382822" cy="361712"/>
          </a:xfrm>
          <a:prstGeom prst="rect">
            <a:avLst/>
          </a:prstGeom>
          <a:noFill/>
          <a:ln/>
        </p:spPr>
        <p:txBody>
          <a:bodyPr wrap="non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Indicates processing delay; lower is better for AR interactivity.</a:t>
            </a:r>
            <a:endParaRPr lang="en-US" sz="1750" dirty="0"/>
          </a:p>
        </p:txBody>
      </p:sp>
      <p:sp>
        <p:nvSpPr>
          <p:cNvPr id="12" name="Shape 10"/>
          <p:cNvSpPr/>
          <p:nvPr/>
        </p:nvSpPr>
        <p:spPr>
          <a:xfrm>
            <a:off x="791170" y="4852154"/>
            <a:ext cx="5483423" cy="282535"/>
          </a:xfrm>
          <a:prstGeom prst="roundRect">
            <a:avLst>
              <a:gd name="adj" fmla="val 33606"/>
            </a:avLst>
          </a:prstGeom>
          <a:solidFill>
            <a:srgbClr val="182567"/>
          </a:solidFill>
          <a:ln w="7620">
            <a:solidFill>
              <a:srgbClr val="313E80"/>
            </a:solidFill>
            <a:prstDash val="solid"/>
          </a:ln>
        </p:spPr>
      </p:sp>
      <p:sp>
        <p:nvSpPr>
          <p:cNvPr id="13" name="Text 11"/>
          <p:cNvSpPr/>
          <p:nvPr/>
        </p:nvSpPr>
        <p:spPr>
          <a:xfrm>
            <a:off x="6444139" y="4852154"/>
            <a:ext cx="729734" cy="282535"/>
          </a:xfrm>
          <a:prstGeom prst="rect">
            <a:avLst/>
          </a:prstGeom>
          <a:noFill/>
          <a:ln/>
        </p:spPr>
        <p:txBody>
          <a:bodyPr wrap="none" lIns="0" tIns="0" rIns="0" bIns="0" rtlCol="0" anchor="t"/>
          <a:lstStyle/>
          <a:p>
            <a:pPr marL="0" indent="0" algn="l">
              <a:lnSpc>
                <a:spcPts val="2200"/>
              </a:lnSpc>
              <a:buNone/>
            </a:pPr>
            <a:r>
              <a:rPr lang="en-US" sz="2200" dirty="0">
                <a:solidFill>
                  <a:srgbClr val="CFD0D8"/>
                </a:solidFill>
                <a:latin typeface="Roboto Medium" pitchFamily="34" charset="0"/>
                <a:ea typeface="Roboto Medium" pitchFamily="34" charset="-122"/>
                <a:cs typeface="Roboto Medium" pitchFamily="34" charset="-120"/>
              </a:rPr>
              <a:t>PSNR</a:t>
            </a:r>
            <a:endParaRPr lang="en-US" sz="2200" dirty="0"/>
          </a:p>
        </p:txBody>
      </p:sp>
      <p:sp>
        <p:nvSpPr>
          <p:cNvPr id="14" name="Text 12"/>
          <p:cNvSpPr/>
          <p:nvPr/>
        </p:nvSpPr>
        <p:spPr>
          <a:xfrm>
            <a:off x="791170" y="5417225"/>
            <a:ext cx="3383994" cy="353139"/>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Peak Signal-to-Noise Ratio</a:t>
            </a:r>
            <a:endParaRPr lang="en-US" sz="2200" dirty="0"/>
          </a:p>
        </p:txBody>
      </p:sp>
      <p:sp>
        <p:nvSpPr>
          <p:cNvPr id="15" name="Text 13"/>
          <p:cNvSpPr/>
          <p:nvPr/>
        </p:nvSpPr>
        <p:spPr>
          <a:xfrm>
            <a:off x="791170" y="5905976"/>
            <a:ext cx="6382703" cy="361712"/>
          </a:xfrm>
          <a:prstGeom prst="rect">
            <a:avLst/>
          </a:prstGeom>
          <a:noFill/>
          <a:ln/>
        </p:spPr>
        <p:txBody>
          <a:bodyPr wrap="non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Quantifies image quality; higher indicates better fidelity.</a:t>
            </a:r>
            <a:endParaRPr lang="en-US" sz="1750" dirty="0"/>
          </a:p>
        </p:txBody>
      </p:sp>
      <p:sp>
        <p:nvSpPr>
          <p:cNvPr id="16" name="Shape 14"/>
          <p:cNvSpPr/>
          <p:nvPr/>
        </p:nvSpPr>
        <p:spPr>
          <a:xfrm>
            <a:off x="7456408" y="4852154"/>
            <a:ext cx="5544026" cy="282535"/>
          </a:xfrm>
          <a:prstGeom prst="roundRect">
            <a:avLst>
              <a:gd name="adj" fmla="val 33606"/>
            </a:avLst>
          </a:prstGeom>
          <a:solidFill>
            <a:srgbClr val="182567"/>
          </a:solidFill>
          <a:ln w="7620">
            <a:solidFill>
              <a:srgbClr val="313E80"/>
            </a:solidFill>
            <a:prstDash val="solid"/>
          </a:ln>
        </p:spPr>
      </p:sp>
      <p:sp>
        <p:nvSpPr>
          <p:cNvPr id="17" name="Text 15"/>
          <p:cNvSpPr/>
          <p:nvPr/>
        </p:nvSpPr>
        <p:spPr>
          <a:xfrm>
            <a:off x="13169979" y="4852154"/>
            <a:ext cx="669250" cy="282535"/>
          </a:xfrm>
          <a:prstGeom prst="rect">
            <a:avLst/>
          </a:prstGeom>
          <a:noFill/>
          <a:ln/>
        </p:spPr>
        <p:txBody>
          <a:bodyPr wrap="none" lIns="0" tIns="0" rIns="0" bIns="0" rtlCol="0" anchor="t"/>
          <a:lstStyle/>
          <a:p>
            <a:pPr marL="0" indent="0" algn="l">
              <a:lnSpc>
                <a:spcPts val="2200"/>
              </a:lnSpc>
              <a:buNone/>
            </a:pPr>
            <a:r>
              <a:rPr lang="en-US" sz="2200" dirty="0">
                <a:solidFill>
                  <a:srgbClr val="CFD0D8"/>
                </a:solidFill>
                <a:latin typeface="Roboto Medium" pitchFamily="34" charset="0"/>
                <a:ea typeface="Roboto Medium" pitchFamily="34" charset="-122"/>
                <a:cs typeface="Roboto Medium" pitchFamily="34" charset="-120"/>
              </a:rPr>
              <a:t>SSIM</a:t>
            </a:r>
            <a:endParaRPr lang="en-US" sz="2200" dirty="0"/>
          </a:p>
        </p:txBody>
      </p:sp>
      <p:sp>
        <p:nvSpPr>
          <p:cNvPr id="18" name="Text 16"/>
          <p:cNvSpPr/>
          <p:nvPr/>
        </p:nvSpPr>
        <p:spPr>
          <a:xfrm>
            <a:off x="7456408" y="5417225"/>
            <a:ext cx="3260408" cy="353139"/>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Structural Similarity Index</a:t>
            </a:r>
            <a:endParaRPr lang="en-US" sz="2200" dirty="0"/>
          </a:p>
        </p:txBody>
      </p:sp>
      <p:sp>
        <p:nvSpPr>
          <p:cNvPr id="19" name="Text 17"/>
          <p:cNvSpPr/>
          <p:nvPr/>
        </p:nvSpPr>
        <p:spPr>
          <a:xfrm>
            <a:off x="7456408" y="5905976"/>
            <a:ext cx="6382822" cy="723424"/>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Assesses perceived image quality based on human visual perception; closer to 1 is better.</a:t>
            </a:r>
            <a:endParaRPr lang="en-US" sz="1750" dirty="0"/>
          </a:p>
        </p:txBody>
      </p:sp>
      <p:sp>
        <p:nvSpPr>
          <p:cNvPr id="20" name="Text 18"/>
          <p:cNvSpPr/>
          <p:nvPr/>
        </p:nvSpPr>
        <p:spPr>
          <a:xfrm>
            <a:off x="791170" y="6883718"/>
            <a:ext cx="13048059" cy="723424"/>
          </a:xfrm>
          <a:prstGeom prst="rect">
            <a:avLst/>
          </a:prstGeom>
          <a:noFill/>
          <a:ln/>
        </p:spPr>
        <p:txBody>
          <a:bodyPr wrap="square" lIns="0" tIns="0" rIns="0" bIns="0" rtlCol="0" anchor="t"/>
          <a:lstStyle/>
          <a:p>
            <a:pPr marL="0" indent="0" algn="l">
              <a:lnSpc>
                <a:spcPts val="2800"/>
              </a:lnSpc>
              <a:buNone/>
            </a:pPr>
            <a:r>
              <a:rPr lang="en-US" sz="1750" dirty="0">
                <a:solidFill>
                  <a:srgbClr val="CFD0D8"/>
                </a:solidFill>
                <a:latin typeface="Roboto" pitchFamily="34" charset="0"/>
                <a:ea typeface="Roboto" pitchFamily="34" charset="-122"/>
                <a:cs typeface="Roboto" pitchFamily="34" charset="-120"/>
              </a:rPr>
              <a:t>By considering these diverse metrics, we ensure a comprehensive evaluation that balances the critical factors of speed and visual quality, which are paramount for a successful AR application.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9262" y="596503"/>
            <a:ext cx="8663821" cy="677823"/>
          </a:xfrm>
          <a:prstGeom prst="rect">
            <a:avLst/>
          </a:prstGeom>
          <a:noFill/>
          <a:ln/>
        </p:spPr>
        <p:txBody>
          <a:bodyPr wrap="none" lIns="0" tIns="0" rIns="0" bIns="0" rtlCol="0" anchor="t"/>
          <a:lstStyle/>
          <a:p>
            <a:pPr marL="0" indent="0" algn="l">
              <a:lnSpc>
                <a:spcPts val="5300"/>
              </a:lnSpc>
              <a:buNone/>
            </a:pPr>
            <a:r>
              <a:rPr lang="en-US" sz="4250" dirty="0">
                <a:solidFill>
                  <a:srgbClr val="FFFFFF"/>
                </a:solidFill>
                <a:latin typeface="Roboto Medium" pitchFamily="34" charset="0"/>
                <a:ea typeface="Roboto Medium" pitchFamily="34" charset="-122"/>
                <a:cs typeface="Roboto Medium" pitchFamily="34" charset="-120"/>
              </a:rPr>
              <a:t>Promising Outcomes: Initial Results</a:t>
            </a:r>
            <a:endParaRPr lang="en-US" sz="4250" dirty="0"/>
          </a:p>
        </p:txBody>
      </p:sp>
      <p:sp>
        <p:nvSpPr>
          <p:cNvPr id="3" name="Text 1"/>
          <p:cNvSpPr/>
          <p:nvPr/>
        </p:nvSpPr>
        <p:spPr>
          <a:xfrm>
            <a:off x="759262" y="1708190"/>
            <a:ext cx="13111877" cy="694134"/>
          </a:xfrm>
          <a:prstGeom prst="rect">
            <a:avLst/>
          </a:prstGeom>
          <a:noFill/>
          <a:ln/>
        </p:spPr>
        <p:txBody>
          <a:bodyPr wrap="squar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Our preliminary results demonstrate a clear advantage of the CNN-based denoising approach over the traditional baseline method, especially considering the demanding requirements of real-time AR passthrough.</a:t>
            </a:r>
            <a:endParaRPr lang="en-US" sz="1700" dirty="0"/>
          </a:p>
        </p:txBody>
      </p:sp>
      <p:sp>
        <p:nvSpPr>
          <p:cNvPr id="4" name="Shape 2"/>
          <p:cNvSpPr/>
          <p:nvPr/>
        </p:nvSpPr>
        <p:spPr>
          <a:xfrm>
            <a:off x="759262" y="2646283"/>
            <a:ext cx="13111877" cy="3128129"/>
          </a:xfrm>
          <a:prstGeom prst="roundRect">
            <a:avLst>
              <a:gd name="adj" fmla="val 2913"/>
            </a:avLst>
          </a:prstGeom>
          <a:noFill/>
          <a:ln w="7620">
            <a:solidFill>
              <a:srgbClr val="FFFFFF">
                <a:alpha val="24000"/>
              </a:srgbClr>
            </a:solidFill>
            <a:prstDash val="solid"/>
          </a:ln>
        </p:spPr>
      </p:sp>
      <p:sp>
        <p:nvSpPr>
          <p:cNvPr id="5" name="Shape 3"/>
          <p:cNvSpPr/>
          <p:nvPr/>
        </p:nvSpPr>
        <p:spPr>
          <a:xfrm>
            <a:off x="766882" y="2653903"/>
            <a:ext cx="13096637" cy="622578"/>
          </a:xfrm>
          <a:prstGeom prst="rect">
            <a:avLst/>
          </a:prstGeom>
          <a:solidFill>
            <a:srgbClr val="FFFFFF">
              <a:alpha val="4000"/>
            </a:srgbClr>
          </a:solidFill>
          <a:ln/>
        </p:spPr>
      </p:sp>
      <p:sp>
        <p:nvSpPr>
          <p:cNvPr id="6" name="Text 4"/>
          <p:cNvSpPr/>
          <p:nvPr/>
        </p:nvSpPr>
        <p:spPr>
          <a:xfrm>
            <a:off x="983933" y="2791658"/>
            <a:ext cx="3884176" cy="347067"/>
          </a:xfrm>
          <a:prstGeom prst="rect">
            <a:avLst/>
          </a:prstGeom>
          <a:noFill/>
          <a:ln/>
        </p:spPr>
        <p:txBody>
          <a:bodyPr wrap="none" lIns="0" tIns="0" rIns="0" bIns="0" rtlCol="0" anchor="t"/>
          <a:lstStyle/>
          <a:p>
            <a:pPr marL="0" indent="0" algn="l">
              <a:lnSpc>
                <a:spcPts val="2700"/>
              </a:lnSpc>
              <a:buNone/>
            </a:pPr>
            <a:r>
              <a:rPr lang="en-US" sz="1700" b="1" dirty="0">
                <a:solidFill>
                  <a:srgbClr val="CFD0D8"/>
                </a:solidFill>
                <a:latin typeface="Roboto" pitchFamily="34" charset="0"/>
                <a:ea typeface="Roboto" pitchFamily="34" charset="-122"/>
                <a:cs typeface="Roboto" pitchFamily="34" charset="-120"/>
              </a:rPr>
              <a:t>Metric</a:t>
            </a:r>
            <a:endParaRPr lang="en-US" sz="1700" dirty="0"/>
          </a:p>
        </p:txBody>
      </p:sp>
      <p:sp>
        <p:nvSpPr>
          <p:cNvPr id="7" name="Text 5"/>
          <p:cNvSpPr/>
          <p:nvPr/>
        </p:nvSpPr>
        <p:spPr>
          <a:xfrm>
            <a:off x="5309592" y="2791658"/>
            <a:ext cx="3880366" cy="347067"/>
          </a:xfrm>
          <a:prstGeom prst="rect">
            <a:avLst/>
          </a:prstGeom>
          <a:noFill/>
          <a:ln/>
        </p:spPr>
        <p:txBody>
          <a:bodyPr wrap="none" lIns="0" tIns="0" rIns="0" bIns="0" rtlCol="0" anchor="t"/>
          <a:lstStyle/>
          <a:p>
            <a:pPr marL="0" indent="0" algn="l">
              <a:lnSpc>
                <a:spcPts val="2700"/>
              </a:lnSpc>
              <a:buNone/>
            </a:pPr>
            <a:r>
              <a:rPr lang="en-US" sz="1700" b="1" dirty="0">
                <a:solidFill>
                  <a:srgbClr val="CFD0D8"/>
                </a:solidFill>
                <a:latin typeface="Roboto" pitchFamily="34" charset="0"/>
                <a:ea typeface="Roboto" pitchFamily="34" charset="-122"/>
                <a:cs typeface="Roboto" pitchFamily="34" charset="-120"/>
              </a:rPr>
              <a:t>Baseline</a:t>
            </a:r>
            <a:endParaRPr lang="en-US" sz="1700" dirty="0"/>
          </a:p>
        </p:txBody>
      </p:sp>
      <p:sp>
        <p:nvSpPr>
          <p:cNvPr id="8" name="Text 6"/>
          <p:cNvSpPr/>
          <p:nvPr/>
        </p:nvSpPr>
        <p:spPr>
          <a:xfrm>
            <a:off x="9631442" y="2791658"/>
            <a:ext cx="4015145" cy="347067"/>
          </a:xfrm>
          <a:prstGeom prst="rect">
            <a:avLst/>
          </a:prstGeom>
          <a:noFill/>
          <a:ln/>
        </p:spPr>
        <p:txBody>
          <a:bodyPr wrap="none" lIns="0" tIns="0" rIns="0" bIns="0" rtlCol="0" anchor="t"/>
          <a:lstStyle/>
          <a:p>
            <a:pPr marL="0" indent="0" algn="l">
              <a:lnSpc>
                <a:spcPts val="2700"/>
              </a:lnSpc>
              <a:buNone/>
            </a:pPr>
            <a:r>
              <a:rPr lang="en-US" sz="1700" b="1" dirty="0">
                <a:solidFill>
                  <a:srgbClr val="CFD0D8"/>
                </a:solidFill>
                <a:latin typeface="Roboto" pitchFamily="34" charset="0"/>
                <a:ea typeface="Roboto" pitchFamily="34" charset="-122"/>
                <a:cs typeface="Roboto" pitchFamily="34" charset="-120"/>
              </a:rPr>
              <a:t>CNN Method</a:t>
            </a:r>
            <a:endParaRPr lang="en-US" sz="1700" dirty="0"/>
          </a:p>
        </p:txBody>
      </p:sp>
      <p:sp>
        <p:nvSpPr>
          <p:cNvPr id="9" name="Shape 7"/>
          <p:cNvSpPr/>
          <p:nvPr/>
        </p:nvSpPr>
        <p:spPr>
          <a:xfrm>
            <a:off x="766882" y="3276481"/>
            <a:ext cx="13096637" cy="622578"/>
          </a:xfrm>
          <a:prstGeom prst="rect">
            <a:avLst/>
          </a:prstGeom>
          <a:solidFill>
            <a:srgbClr val="000000">
              <a:alpha val="4000"/>
            </a:srgbClr>
          </a:solidFill>
          <a:ln/>
        </p:spPr>
      </p:sp>
      <p:sp>
        <p:nvSpPr>
          <p:cNvPr id="10" name="Text 8"/>
          <p:cNvSpPr/>
          <p:nvPr/>
        </p:nvSpPr>
        <p:spPr>
          <a:xfrm>
            <a:off x="983933" y="3414236"/>
            <a:ext cx="3884176"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FPS</a:t>
            </a:r>
            <a:endParaRPr lang="en-US" sz="1700" dirty="0"/>
          </a:p>
        </p:txBody>
      </p:sp>
      <p:sp>
        <p:nvSpPr>
          <p:cNvPr id="11" name="Text 9"/>
          <p:cNvSpPr/>
          <p:nvPr/>
        </p:nvSpPr>
        <p:spPr>
          <a:xfrm>
            <a:off x="5309592" y="3414236"/>
            <a:ext cx="3880366"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31.8</a:t>
            </a:r>
            <a:endParaRPr lang="en-US" sz="1700" dirty="0"/>
          </a:p>
        </p:txBody>
      </p:sp>
      <p:sp>
        <p:nvSpPr>
          <p:cNvPr id="12" name="Text 10"/>
          <p:cNvSpPr/>
          <p:nvPr/>
        </p:nvSpPr>
        <p:spPr>
          <a:xfrm>
            <a:off x="9631442" y="3414236"/>
            <a:ext cx="4015145"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39.25</a:t>
            </a:r>
            <a:endParaRPr lang="en-US" sz="1700" dirty="0"/>
          </a:p>
        </p:txBody>
      </p:sp>
      <p:sp>
        <p:nvSpPr>
          <p:cNvPr id="13" name="Shape 11"/>
          <p:cNvSpPr/>
          <p:nvPr/>
        </p:nvSpPr>
        <p:spPr>
          <a:xfrm>
            <a:off x="766882" y="3899059"/>
            <a:ext cx="13096637" cy="622578"/>
          </a:xfrm>
          <a:prstGeom prst="rect">
            <a:avLst/>
          </a:prstGeom>
          <a:solidFill>
            <a:srgbClr val="FFFFFF">
              <a:alpha val="4000"/>
            </a:srgbClr>
          </a:solidFill>
          <a:ln/>
        </p:spPr>
      </p:sp>
      <p:sp>
        <p:nvSpPr>
          <p:cNvPr id="14" name="Text 12"/>
          <p:cNvSpPr/>
          <p:nvPr/>
        </p:nvSpPr>
        <p:spPr>
          <a:xfrm>
            <a:off x="983933" y="4036814"/>
            <a:ext cx="3884176"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Latency (ms)</a:t>
            </a:r>
            <a:endParaRPr lang="en-US" sz="1700" dirty="0"/>
          </a:p>
        </p:txBody>
      </p:sp>
      <p:sp>
        <p:nvSpPr>
          <p:cNvPr id="15" name="Text 13"/>
          <p:cNvSpPr/>
          <p:nvPr/>
        </p:nvSpPr>
        <p:spPr>
          <a:xfrm>
            <a:off x="5309592" y="4036814"/>
            <a:ext cx="3880366"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N/A</a:t>
            </a:r>
            <a:endParaRPr lang="en-US" sz="1700" dirty="0"/>
          </a:p>
        </p:txBody>
      </p:sp>
      <p:sp>
        <p:nvSpPr>
          <p:cNvPr id="16" name="Text 14"/>
          <p:cNvSpPr/>
          <p:nvPr/>
        </p:nvSpPr>
        <p:spPr>
          <a:xfrm>
            <a:off x="9631442" y="4036814"/>
            <a:ext cx="4015145"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25.45</a:t>
            </a:r>
            <a:endParaRPr lang="en-US" sz="1700" dirty="0"/>
          </a:p>
        </p:txBody>
      </p:sp>
      <p:sp>
        <p:nvSpPr>
          <p:cNvPr id="17" name="Shape 15"/>
          <p:cNvSpPr/>
          <p:nvPr/>
        </p:nvSpPr>
        <p:spPr>
          <a:xfrm>
            <a:off x="766882" y="4521637"/>
            <a:ext cx="13096637" cy="622578"/>
          </a:xfrm>
          <a:prstGeom prst="rect">
            <a:avLst/>
          </a:prstGeom>
          <a:solidFill>
            <a:srgbClr val="000000">
              <a:alpha val="4000"/>
            </a:srgbClr>
          </a:solidFill>
          <a:ln/>
        </p:spPr>
      </p:sp>
      <p:sp>
        <p:nvSpPr>
          <p:cNvPr id="18" name="Text 16"/>
          <p:cNvSpPr/>
          <p:nvPr/>
        </p:nvSpPr>
        <p:spPr>
          <a:xfrm>
            <a:off x="983933" y="4659392"/>
            <a:ext cx="3884176"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PSNR</a:t>
            </a:r>
            <a:endParaRPr lang="en-US" sz="1700" dirty="0"/>
          </a:p>
        </p:txBody>
      </p:sp>
      <p:sp>
        <p:nvSpPr>
          <p:cNvPr id="19" name="Text 17"/>
          <p:cNvSpPr/>
          <p:nvPr/>
        </p:nvSpPr>
        <p:spPr>
          <a:xfrm>
            <a:off x="5309592" y="4659392"/>
            <a:ext cx="3880366"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25.12</a:t>
            </a:r>
            <a:endParaRPr lang="en-US" sz="1700" dirty="0"/>
          </a:p>
        </p:txBody>
      </p:sp>
      <p:sp>
        <p:nvSpPr>
          <p:cNvPr id="20" name="Text 18"/>
          <p:cNvSpPr/>
          <p:nvPr/>
        </p:nvSpPr>
        <p:spPr>
          <a:xfrm>
            <a:off x="9631442" y="4659392"/>
            <a:ext cx="4015145"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28.91</a:t>
            </a:r>
            <a:endParaRPr lang="en-US" sz="1700" dirty="0"/>
          </a:p>
        </p:txBody>
      </p:sp>
      <p:sp>
        <p:nvSpPr>
          <p:cNvPr id="21" name="Shape 19"/>
          <p:cNvSpPr/>
          <p:nvPr/>
        </p:nvSpPr>
        <p:spPr>
          <a:xfrm>
            <a:off x="766882" y="5144214"/>
            <a:ext cx="13096637" cy="622578"/>
          </a:xfrm>
          <a:prstGeom prst="rect">
            <a:avLst/>
          </a:prstGeom>
          <a:solidFill>
            <a:srgbClr val="FFFFFF">
              <a:alpha val="4000"/>
            </a:srgbClr>
          </a:solidFill>
          <a:ln/>
        </p:spPr>
      </p:sp>
      <p:sp>
        <p:nvSpPr>
          <p:cNvPr id="22" name="Text 20"/>
          <p:cNvSpPr/>
          <p:nvPr/>
        </p:nvSpPr>
        <p:spPr>
          <a:xfrm>
            <a:off x="983933" y="5281970"/>
            <a:ext cx="3884176"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SSIM</a:t>
            </a:r>
            <a:endParaRPr lang="en-US" sz="1700" dirty="0"/>
          </a:p>
        </p:txBody>
      </p:sp>
      <p:sp>
        <p:nvSpPr>
          <p:cNvPr id="23" name="Text 21"/>
          <p:cNvSpPr/>
          <p:nvPr/>
        </p:nvSpPr>
        <p:spPr>
          <a:xfrm>
            <a:off x="5309592" y="5281970"/>
            <a:ext cx="3880366"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0.75</a:t>
            </a:r>
            <a:endParaRPr lang="en-US" sz="1700" dirty="0"/>
          </a:p>
        </p:txBody>
      </p:sp>
      <p:sp>
        <p:nvSpPr>
          <p:cNvPr id="24" name="Text 22"/>
          <p:cNvSpPr/>
          <p:nvPr/>
        </p:nvSpPr>
        <p:spPr>
          <a:xfrm>
            <a:off x="9631442" y="5281970"/>
            <a:ext cx="4015145" cy="347067"/>
          </a:xfrm>
          <a:prstGeom prst="rect">
            <a:avLst/>
          </a:prstGeom>
          <a:noFill/>
          <a:ln/>
        </p:spPr>
        <p:txBody>
          <a:bodyPr wrap="none" lIns="0" tIns="0" rIns="0" bIns="0" rtlCol="0" anchor="t"/>
          <a:lstStyle/>
          <a:p>
            <a:pPr marL="0" indent="0" algn="l">
              <a:lnSpc>
                <a:spcPts val="2700"/>
              </a:lnSpc>
              <a:buNone/>
            </a:pPr>
            <a:r>
              <a:rPr lang="en-US" sz="1700" dirty="0">
                <a:solidFill>
                  <a:srgbClr val="CFD0D8"/>
                </a:solidFill>
                <a:latin typeface="Roboto" pitchFamily="34" charset="0"/>
                <a:ea typeface="Roboto" pitchFamily="34" charset="-122"/>
                <a:cs typeface="Roboto" pitchFamily="34" charset="-120"/>
              </a:rPr>
              <a:t>0.84</a:t>
            </a:r>
            <a:endParaRPr lang="en-US" sz="1700" dirty="0"/>
          </a:p>
        </p:txBody>
      </p:sp>
      <p:sp>
        <p:nvSpPr>
          <p:cNvPr id="25" name="Shape 23"/>
          <p:cNvSpPr/>
          <p:nvPr/>
        </p:nvSpPr>
        <p:spPr>
          <a:xfrm>
            <a:off x="759262" y="6018371"/>
            <a:ext cx="13111877" cy="1615916"/>
          </a:xfrm>
          <a:prstGeom prst="roundRect">
            <a:avLst>
              <a:gd name="adj" fmla="val 5638"/>
            </a:avLst>
          </a:prstGeom>
          <a:solidFill>
            <a:srgbClr val="0F163E"/>
          </a:solidFill>
          <a:ln/>
        </p:spPr>
      </p:sp>
      <p:pic>
        <p:nvPicPr>
          <p:cNvPr id="26" name="Image 0" descr="preencoded.png"/>
          <p:cNvPicPr>
            <a:picLocks noChangeAspect="1"/>
          </p:cNvPicPr>
          <p:nvPr/>
        </p:nvPicPr>
        <p:blipFill>
          <a:blip r:embed="rId3"/>
          <a:stretch>
            <a:fillRect/>
          </a:stretch>
        </p:blipFill>
        <p:spPr>
          <a:xfrm>
            <a:off x="976193" y="6343412"/>
            <a:ext cx="271105" cy="216932"/>
          </a:xfrm>
          <a:prstGeom prst="rect">
            <a:avLst/>
          </a:prstGeom>
        </p:spPr>
      </p:pic>
      <p:sp>
        <p:nvSpPr>
          <p:cNvPr id="27" name="Text 24"/>
          <p:cNvSpPr/>
          <p:nvPr/>
        </p:nvSpPr>
        <p:spPr>
          <a:xfrm>
            <a:off x="1464231" y="6289477"/>
            <a:ext cx="12189976" cy="1041202"/>
          </a:xfrm>
          <a:prstGeom prst="rect">
            <a:avLst/>
          </a:prstGeom>
          <a:noFill/>
          <a:ln/>
        </p:spPr>
        <p:txBody>
          <a:bodyPr wrap="square" lIns="0" tIns="0" rIns="0" bIns="0" rtlCol="0" anchor="t"/>
          <a:lstStyle/>
          <a:p>
            <a:pPr marL="0" indent="0" algn="l">
              <a:lnSpc>
                <a:spcPts val="2700"/>
              </a:lnSpc>
              <a:buNone/>
            </a:pPr>
            <a:r>
              <a:rPr lang="en-US" sz="1700" b="1" dirty="0">
                <a:solidFill>
                  <a:srgbClr val="FFFFFF"/>
                </a:solidFill>
                <a:latin typeface="Roboto" pitchFamily="34" charset="0"/>
                <a:ea typeface="Roboto" pitchFamily="34" charset="-122"/>
                <a:cs typeface="Roboto" pitchFamily="34" charset="-120"/>
              </a:rPr>
              <a:t>Key Observation:</a:t>
            </a:r>
            <a:r>
              <a:rPr lang="en-US" sz="1700" dirty="0">
                <a:solidFill>
                  <a:srgbClr val="FFFFFF"/>
                </a:solidFill>
                <a:latin typeface="Roboto" pitchFamily="34" charset="0"/>
                <a:ea typeface="Roboto" pitchFamily="34" charset="-122"/>
                <a:cs typeface="Roboto" pitchFamily="34" charset="-120"/>
              </a:rPr>
              <a:t> The CNN not only achieves a higher frame rate and lower latency but also significantly outperforms the baseline in both PSNR and SSIM, indicating superior visual quality while maintaining real-time performance. These results highlight the potential of deep learning for transforming AR visual experiences.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080016"/>
            <a:ext cx="11922562" cy="771525"/>
          </a:xfrm>
          <a:prstGeom prst="rect">
            <a:avLst/>
          </a:prstGeom>
          <a:noFill/>
          <a:ln/>
        </p:spPr>
        <p:txBody>
          <a:bodyPr wrap="none" lIns="0" tIns="0" rIns="0" bIns="0" rtlCol="0" anchor="t"/>
          <a:lstStyle/>
          <a:p>
            <a:pPr marL="0" indent="0" algn="l">
              <a:lnSpc>
                <a:spcPts val="6050"/>
              </a:lnSpc>
              <a:buNone/>
            </a:pPr>
            <a:r>
              <a:rPr lang="en-US" sz="4850" dirty="0">
                <a:solidFill>
                  <a:srgbClr val="FFFFFF"/>
                </a:solidFill>
                <a:latin typeface="Roboto Medium" pitchFamily="34" charset="0"/>
                <a:ea typeface="Roboto Medium" pitchFamily="34" charset="-122"/>
                <a:cs typeface="Roboto Medium" pitchFamily="34" charset="-120"/>
              </a:rPr>
              <a:t>The Imperative of Clarity: Why Denoise AR?</a:t>
            </a:r>
            <a:endParaRPr lang="en-US" sz="4850" dirty="0"/>
          </a:p>
        </p:txBody>
      </p:sp>
      <p:sp>
        <p:nvSpPr>
          <p:cNvPr id="3" name="Text 1"/>
          <p:cNvSpPr/>
          <p:nvPr/>
        </p:nvSpPr>
        <p:spPr>
          <a:xfrm>
            <a:off x="864037" y="2345293"/>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CFD0D8"/>
                </a:solidFill>
                <a:latin typeface="Roboto" pitchFamily="34" charset="0"/>
                <a:ea typeface="Roboto" pitchFamily="34" charset="-122"/>
                <a:cs typeface="Roboto" pitchFamily="34" charset="-120"/>
              </a:rPr>
              <a:t>Augmented Reality passthrough video, while revolutionary, often struggles with visual imperfections. These issues stem from various sources, including inherent sensor noise, inconsistencies in lighting conditions, and distracting temporal flickering. These artifacts collectively degrade the user experience by compromising visual quality, leading to discomfort, and ultimately breaking the crucial sense of immersion that AR strives to achieve.</a:t>
            </a:r>
            <a:endParaRPr lang="en-US" sz="1900" dirty="0"/>
          </a:p>
        </p:txBody>
      </p:sp>
      <p:sp>
        <p:nvSpPr>
          <p:cNvPr id="4" name="Shape 2"/>
          <p:cNvSpPr/>
          <p:nvPr/>
        </p:nvSpPr>
        <p:spPr>
          <a:xfrm>
            <a:off x="864037" y="4203144"/>
            <a:ext cx="4136231" cy="1878568"/>
          </a:xfrm>
          <a:prstGeom prst="roundRect">
            <a:avLst>
              <a:gd name="adj" fmla="val 7788"/>
            </a:avLst>
          </a:prstGeom>
          <a:solidFill>
            <a:srgbClr val="000018">
              <a:alpha val="95000"/>
            </a:srgbClr>
          </a:solidFill>
          <a:ln w="30480">
            <a:solidFill>
              <a:srgbClr val="313E80"/>
            </a:solidFill>
            <a:prstDash val="solid"/>
          </a:ln>
        </p:spPr>
      </p:sp>
      <p:sp>
        <p:nvSpPr>
          <p:cNvPr id="5" name="Shape 3"/>
          <p:cNvSpPr/>
          <p:nvPr/>
        </p:nvSpPr>
        <p:spPr>
          <a:xfrm>
            <a:off x="833557" y="4203144"/>
            <a:ext cx="121920" cy="1878568"/>
          </a:xfrm>
          <a:prstGeom prst="roundRect">
            <a:avLst>
              <a:gd name="adj" fmla="val 85050"/>
            </a:avLst>
          </a:prstGeom>
          <a:solidFill>
            <a:srgbClr val="5A6ED8"/>
          </a:solidFill>
          <a:ln/>
        </p:spPr>
      </p:sp>
      <p:sp>
        <p:nvSpPr>
          <p:cNvPr id="6" name="Text 4"/>
          <p:cNvSpPr/>
          <p:nvPr/>
        </p:nvSpPr>
        <p:spPr>
          <a:xfrm>
            <a:off x="1232773" y="4480441"/>
            <a:ext cx="3173968" cy="385763"/>
          </a:xfrm>
          <a:prstGeom prst="rect">
            <a:avLst/>
          </a:prstGeom>
          <a:noFill/>
          <a:ln/>
        </p:spPr>
        <p:txBody>
          <a:bodyPr wrap="none" lIns="0" tIns="0" rIns="0" bIns="0" rtlCol="0" anchor="t"/>
          <a:lstStyle/>
          <a:p>
            <a:pPr marL="0" indent="0" algn="l">
              <a:lnSpc>
                <a:spcPts val="3000"/>
              </a:lnSpc>
              <a:buNone/>
            </a:pPr>
            <a:r>
              <a:rPr lang="en-US" sz="2400" dirty="0">
                <a:solidFill>
                  <a:srgbClr val="CFD0D8"/>
                </a:solidFill>
                <a:latin typeface="Roboto Medium" pitchFamily="34" charset="0"/>
                <a:ea typeface="Roboto Medium" pitchFamily="34" charset="-122"/>
                <a:cs typeface="Roboto Medium" pitchFamily="34" charset="-120"/>
              </a:rPr>
              <a:t>Reduced Visual Quality</a:t>
            </a:r>
            <a:endParaRPr lang="en-US" sz="2400" dirty="0"/>
          </a:p>
        </p:txBody>
      </p:sp>
      <p:sp>
        <p:nvSpPr>
          <p:cNvPr id="7" name="Text 5"/>
          <p:cNvSpPr/>
          <p:nvPr/>
        </p:nvSpPr>
        <p:spPr>
          <a:xfrm>
            <a:off x="1232773" y="5014317"/>
            <a:ext cx="3490198" cy="790099"/>
          </a:xfrm>
          <a:prstGeom prst="rect">
            <a:avLst/>
          </a:prstGeom>
          <a:noFill/>
          <a:ln/>
        </p:spPr>
        <p:txBody>
          <a:bodyPr wrap="square" lIns="0" tIns="0" rIns="0" bIns="0" rtlCol="0" anchor="t"/>
          <a:lstStyle/>
          <a:p>
            <a:pPr marL="0" indent="0" algn="l">
              <a:lnSpc>
                <a:spcPts val="3100"/>
              </a:lnSpc>
              <a:buNone/>
            </a:pPr>
            <a:r>
              <a:rPr lang="en-US" sz="1900" dirty="0">
                <a:solidFill>
                  <a:srgbClr val="CFD0D8"/>
                </a:solidFill>
                <a:latin typeface="Roboto" pitchFamily="34" charset="0"/>
                <a:ea typeface="Roboto" pitchFamily="34" charset="-122"/>
                <a:cs typeface="Roboto" pitchFamily="34" charset="-120"/>
              </a:rPr>
              <a:t>Distorted images undermine the AR experience.</a:t>
            </a:r>
            <a:endParaRPr lang="en-US" sz="1900" dirty="0"/>
          </a:p>
        </p:txBody>
      </p:sp>
      <p:sp>
        <p:nvSpPr>
          <p:cNvPr id="8" name="Shape 6"/>
          <p:cNvSpPr/>
          <p:nvPr/>
        </p:nvSpPr>
        <p:spPr>
          <a:xfrm>
            <a:off x="5247084" y="4203144"/>
            <a:ext cx="4136231" cy="1878568"/>
          </a:xfrm>
          <a:prstGeom prst="roundRect">
            <a:avLst>
              <a:gd name="adj" fmla="val 7788"/>
            </a:avLst>
          </a:prstGeom>
          <a:solidFill>
            <a:srgbClr val="000018">
              <a:alpha val="95000"/>
            </a:srgbClr>
          </a:solidFill>
          <a:ln w="30480">
            <a:solidFill>
              <a:srgbClr val="313E80"/>
            </a:solidFill>
            <a:prstDash val="solid"/>
          </a:ln>
        </p:spPr>
      </p:sp>
      <p:sp>
        <p:nvSpPr>
          <p:cNvPr id="9" name="Shape 7"/>
          <p:cNvSpPr/>
          <p:nvPr/>
        </p:nvSpPr>
        <p:spPr>
          <a:xfrm>
            <a:off x="5216604" y="4203144"/>
            <a:ext cx="121920" cy="1878568"/>
          </a:xfrm>
          <a:prstGeom prst="roundRect">
            <a:avLst>
              <a:gd name="adj" fmla="val 85050"/>
            </a:avLst>
          </a:prstGeom>
          <a:solidFill>
            <a:srgbClr val="5A6ED8"/>
          </a:solidFill>
          <a:ln/>
        </p:spPr>
      </p:sp>
      <p:sp>
        <p:nvSpPr>
          <p:cNvPr id="10" name="Text 8"/>
          <p:cNvSpPr/>
          <p:nvPr/>
        </p:nvSpPr>
        <p:spPr>
          <a:xfrm>
            <a:off x="5615821" y="4480441"/>
            <a:ext cx="3401258" cy="385763"/>
          </a:xfrm>
          <a:prstGeom prst="rect">
            <a:avLst/>
          </a:prstGeom>
          <a:noFill/>
          <a:ln/>
        </p:spPr>
        <p:txBody>
          <a:bodyPr wrap="none" lIns="0" tIns="0" rIns="0" bIns="0" rtlCol="0" anchor="t"/>
          <a:lstStyle/>
          <a:p>
            <a:pPr marL="0" indent="0" algn="l">
              <a:lnSpc>
                <a:spcPts val="3000"/>
              </a:lnSpc>
              <a:buNone/>
            </a:pPr>
            <a:r>
              <a:rPr lang="en-US" sz="2400" dirty="0">
                <a:solidFill>
                  <a:srgbClr val="CFD0D8"/>
                </a:solidFill>
                <a:latin typeface="Roboto Medium" pitchFamily="34" charset="0"/>
                <a:ea typeface="Roboto Medium" pitchFamily="34" charset="-122"/>
                <a:cs typeface="Roboto Medium" pitchFamily="34" charset="-120"/>
              </a:rPr>
              <a:t>Decreased User Comfort</a:t>
            </a:r>
            <a:endParaRPr lang="en-US" sz="2400" dirty="0"/>
          </a:p>
        </p:txBody>
      </p:sp>
      <p:sp>
        <p:nvSpPr>
          <p:cNvPr id="11" name="Text 9"/>
          <p:cNvSpPr/>
          <p:nvPr/>
        </p:nvSpPr>
        <p:spPr>
          <a:xfrm>
            <a:off x="5615821" y="5014317"/>
            <a:ext cx="3490198" cy="790099"/>
          </a:xfrm>
          <a:prstGeom prst="rect">
            <a:avLst/>
          </a:prstGeom>
          <a:noFill/>
          <a:ln/>
        </p:spPr>
        <p:txBody>
          <a:bodyPr wrap="square" lIns="0" tIns="0" rIns="0" bIns="0" rtlCol="0" anchor="t"/>
          <a:lstStyle/>
          <a:p>
            <a:pPr marL="0" indent="0" algn="l">
              <a:lnSpc>
                <a:spcPts val="3100"/>
              </a:lnSpc>
              <a:buNone/>
            </a:pPr>
            <a:r>
              <a:rPr lang="en-US" sz="1900" dirty="0">
                <a:solidFill>
                  <a:srgbClr val="CFD0D8"/>
                </a:solidFill>
                <a:latin typeface="Roboto" pitchFamily="34" charset="0"/>
                <a:ea typeface="Roboto" pitchFamily="34" charset="-122"/>
                <a:cs typeface="Roboto" pitchFamily="34" charset="-120"/>
              </a:rPr>
              <a:t>Artifacts can cause eye strain and discomfort.</a:t>
            </a:r>
            <a:endParaRPr lang="en-US" sz="1900" dirty="0"/>
          </a:p>
        </p:txBody>
      </p:sp>
      <p:sp>
        <p:nvSpPr>
          <p:cNvPr id="12" name="Shape 10"/>
          <p:cNvSpPr/>
          <p:nvPr/>
        </p:nvSpPr>
        <p:spPr>
          <a:xfrm>
            <a:off x="9630132" y="4203144"/>
            <a:ext cx="4136231" cy="1878568"/>
          </a:xfrm>
          <a:prstGeom prst="roundRect">
            <a:avLst>
              <a:gd name="adj" fmla="val 7788"/>
            </a:avLst>
          </a:prstGeom>
          <a:solidFill>
            <a:srgbClr val="000018">
              <a:alpha val="95000"/>
            </a:srgbClr>
          </a:solidFill>
          <a:ln w="30480">
            <a:solidFill>
              <a:srgbClr val="313E80"/>
            </a:solidFill>
            <a:prstDash val="solid"/>
          </a:ln>
        </p:spPr>
      </p:sp>
      <p:sp>
        <p:nvSpPr>
          <p:cNvPr id="13" name="Shape 11"/>
          <p:cNvSpPr/>
          <p:nvPr/>
        </p:nvSpPr>
        <p:spPr>
          <a:xfrm>
            <a:off x="9599652" y="4203144"/>
            <a:ext cx="121920" cy="1878568"/>
          </a:xfrm>
          <a:prstGeom prst="roundRect">
            <a:avLst>
              <a:gd name="adj" fmla="val 85050"/>
            </a:avLst>
          </a:prstGeom>
          <a:solidFill>
            <a:srgbClr val="5A6ED8"/>
          </a:solidFill>
          <a:ln/>
        </p:spPr>
      </p:sp>
      <p:sp>
        <p:nvSpPr>
          <p:cNvPr id="14" name="Text 12"/>
          <p:cNvSpPr/>
          <p:nvPr/>
        </p:nvSpPr>
        <p:spPr>
          <a:xfrm>
            <a:off x="9998869" y="4480441"/>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CFD0D8"/>
                </a:solidFill>
                <a:latin typeface="Roboto Medium" pitchFamily="34" charset="0"/>
                <a:ea typeface="Roboto Medium" pitchFamily="34" charset="-122"/>
                <a:cs typeface="Roboto Medium" pitchFamily="34" charset="-120"/>
              </a:rPr>
              <a:t>Broken AR Immersion</a:t>
            </a:r>
            <a:endParaRPr lang="en-US" sz="2400" dirty="0"/>
          </a:p>
        </p:txBody>
      </p:sp>
      <p:sp>
        <p:nvSpPr>
          <p:cNvPr id="15" name="Text 13"/>
          <p:cNvSpPr/>
          <p:nvPr/>
        </p:nvSpPr>
        <p:spPr>
          <a:xfrm>
            <a:off x="9998869" y="5014317"/>
            <a:ext cx="3490198" cy="790099"/>
          </a:xfrm>
          <a:prstGeom prst="rect">
            <a:avLst/>
          </a:prstGeom>
          <a:noFill/>
          <a:ln/>
        </p:spPr>
        <p:txBody>
          <a:bodyPr wrap="square" lIns="0" tIns="0" rIns="0" bIns="0" rtlCol="0" anchor="t"/>
          <a:lstStyle/>
          <a:p>
            <a:pPr marL="0" indent="0" algn="l">
              <a:lnSpc>
                <a:spcPts val="3100"/>
              </a:lnSpc>
              <a:buNone/>
            </a:pPr>
            <a:r>
              <a:rPr lang="en-US" sz="1900" dirty="0">
                <a:solidFill>
                  <a:srgbClr val="CFD0D8"/>
                </a:solidFill>
                <a:latin typeface="Roboto" pitchFamily="34" charset="0"/>
                <a:ea typeface="Roboto" pitchFamily="34" charset="-122"/>
                <a:cs typeface="Roboto" pitchFamily="34" charset="-120"/>
              </a:rPr>
              <a:t>Unrealistic visuals shatter the illusion of augmented reality.</a:t>
            </a:r>
            <a:endParaRPr lang="en-US" sz="1900" dirty="0"/>
          </a:p>
        </p:txBody>
      </p:sp>
      <p:sp>
        <p:nvSpPr>
          <p:cNvPr id="16" name="Text 14"/>
          <p:cNvSpPr/>
          <p:nvPr/>
        </p:nvSpPr>
        <p:spPr>
          <a:xfrm>
            <a:off x="864037" y="6359366"/>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CFD0D8"/>
                </a:solidFill>
                <a:latin typeface="Roboto" pitchFamily="34" charset="0"/>
                <a:ea typeface="Roboto" pitchFamily="34" charset="-122"/>
                <a:cs typeface="Roboto" pitchFamily="34" charset="-120"/>
              </a:rPr>
              <a:t>Our primary goal is to significantly improve AR video quality in real time, ensuring that these enhancements are delivered with exceptionally low latency to maintain a seamless and engaging user interaction.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8413" y="503396"/>
            <a:ext cx="7867174" cy="1139904"/>
          </a:xfrm>
          <a:prstGeom prst="rect">
            <a:avLst/>
          </a:prstGeom>
          <a:noFill/>
          <a:ln/>
        </p:spPr>
        <p:txBody>
          <a:bodyPr wrap="square" lIns="0" tIns="0" rIns="0" bIns="0" rtlCol="0" anchor="t"/>
          <a:lstStyle/>
          <a:p>
            <a:pPr marL="0" indent="0" algn="l">
              <a:lnSpc>
                <a:spcPts val="4450"/>
              </a:lnSpc>
              <a:buNone/>
            </a:pPr>
            <a:r>
              <a:rPr lang="en-US" sz="3550" dirty="0">
                <a:solidFill>
                  <a:srgbClr val="FFFFFF"/>
                </a:solidFill>
                <a:latin typeface="Roboto Medium" pitchFamily="34" charset="0"/>
                <a:ea typeface="Roboto Medium" pitchFamily="34" charset="-122"/>
                <a:cs typeface="Roboto Medium" pitchFamily="34" charset="-120"/>
              </a:rPr>
              <a:t>The Challenge: Real-Time Artifact Removal</a:t>
            </a:r>
            <a:endParaRPr lang="en-US" sz="3550" dirty="0"/>
          </a:p>
        </p:txBody>
      </p:sp>
      <p:sp>
        <p:nvSpPr>
          <p:cNvPr id="4" name="Text 1"/>
          <p:cNvSpPr/>
          <p:nvPr/>
        </p:nvSpPr>
        <p:spPr>
          <a:xfrm>
            <a:off x="638413" y="1916906"/>
            <a:ext cx="7867174" cy="875467"/>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Our project directly confronts the complex problem of </a:t>
            </a:r>
            <a:r>
              <a:rPr lang="en-US" sz="1400" b="1" dirty="0">
                <a:solidFill>
                  <a:srgbClr val="5A6ED8"/>
                </a:solidFill>
                <a:latin typeface="Roboto" pitchFamily="34" charset="0"/>
                <a:ea typeface="Roboto" pitchFamily="34" charset="-122"/>
                <a:cs typeface="Roboto" pitchFamily="34" charset="-120"/>
              </a:rPr>
              <a:t>real-time artifact removal</a:t>
            </a:r>
            <a:r>
              <a:rPr lang="en-US" sz="1400" dirty="0">
                <a:solidFill>
                  <a:srgbClr val="CFD0D8"/>
                </a:solidFill>
                <a:latin typeface="Roboto" pitchFamily="34" charset="0"/>
                <a:ea typeface="Roboto" pitchFamily="34" charset="-122"/>
                <a:cs typeface="Roboto" pitchFamily="34" charset="-120"/>
              </a:rPr>
              <a:t> specifically tailored for AR passthrough video. This endeavor is fraught with technical challenges, as it demands both high-fidelity image processing and instantaneous delivery to the user.</a:t>
            </a:r>
            <a:endParaRPr lang="en-US" sz="1400" dirty="0"/>
          </a:p>
        </p:txBody>
      </p:sp>
      <p:sp>
        <p:nvSpPr>
          <p:cNvPr id="5" name="Shape 2"/>
          <p:cNvSpPr/>
          <p:nvPr/>
        </p:nvSpPr>
        <p:spPr>
          <a:xfrm>
            <a:off x="638413" y="2997518"/>
            <a:ext cx="729615" cy="1094423"/>
          </a:xfrm>
          <a:prstGeom prst="roundRect">
            <a:avLst>
              <a:gd name="adj" fmla="val 360014"/>
            </a:avLst>
          </a:prstGeom>
          <a:solidFill>
            <a:srgbClr val="182567"/>
          </a:solidFill>
          <a:ln w="7620">
            <a:solidFill>
              <a:srgbClr val="313E80"/>
            </a:solidFill>
            <a:prstDash val="solid"/>
          </a:ln>
        </p:spPr>
      </p:sp>
      <p:sp>
        <p:nvSpPr>
          <p:cNvPr id="6" name="Text 3"/>
          <p:cNvSpPr/>
          <p:nvPr/>
        </p:nvSpPr>
        <p:spPr>
          <a:xfrm>
            <a:off x="866418" y="3373755"/>
            <a:ext cx="273606" cy="341948"/>
          </a:xfrm>
          <a:prstGeom prst="rect">
            <a:avLst/>
          </a:prstGeom>
          <a:noFill/>
          <a:ln/>
        </p:spPr>
        <p:txBody>
          <a:bodyPr wrap="none" lIns="0" tIns="0" rIns="0" bIns="0" rtlCol="0" anchor="t"/>
          <a:lstStyle/>
          <a:p>
            <a:pPr marL="0" indent="0" algn="l">
              <a:lnSpc>
                <a:spcPts val="2150"/>
              </a:lnSpc>
              <a:buNone/>
            </a:pPr>
            <a:r>
              <a:rPr lang="en-US" sz="2150" dirty="0">
                <a:solidFill>
                  <a:srgbClr val="CFD0D8"/>
                </a:solidFill>
                <a:latin typeface="Roboto Medium" pitchFamily="34" charset="0"/>
                <a:ea typeface="Roboto Medium" pitchFamily="34" charset="-122"/>
                <a:cs typeface="Roboto Medium" pitchFamily="34" charset="-120"/>
              </a:rPr>
              <a:t>1</a:t>
            </a:r>
            <a:endParaRPr lang="en-US" sz="2150" dirty="0"/>
          </a:p>
        </p:txBody>
      </p:sp>
      <p:sp>
        <p:nvSpPr>
          <p:cNvPr id="7" name="Text 4"/>
          <p:cNvSpPr/>
          <p:nvPr/>
        </p:nvSpPr>
        <p:spPr>
          <a:xfrm>
            <a:off x="1550432" y="3179921"/>
            <a:ext cx="2280047" cy="284917"/>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Low Latency</a:t>
            </a:r>
            <a:endParaRPr lang="en-US" sz="1750" dirty="0"/>
          </a:p>
        </p:txBody>
      </p:sp>
      <p:sp>
        <p:nvSpPr>
          <p:cNvPr id="8" name="Text 5"/>
          <p:cNvSpPr/>
          <p:nvPr/>
        </p:nvSpPr>
        <p:spPr>
          <a:xfrm>
            <a:off x="1550432" y="3574256"/>
            <a:ext cx="6955155" cy="291822"/>
          </a:xfrm>
          <a:prstGeom prst="rect">
            <a:avLst/>
          </a:prstGeom>
          <a:noFill/>
          <a:ln/>
        </p:spPr>
        <p:txBody>
          <a:bodyPr wrap="non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Critical for AR; processing must not introduce noticeable delays (&lt;30 ms).</a:t>
            </a:r>
            <a:endParaRPr lang="en-US" sz="1400" dirty="0"/>
          </a:p>
        </p:txBody>
      </p:sp>
      <p:sp>
        <p:nvSpPr>
          <p:cNvPr id="9" name="Shape 6"/>
          <p:cNvSpPr/>
          <p:nvPr/>
        </p:nvSpPr>
        <p:spPr>
          <a:xfrm>
            <a:off x="638413" y="4274344"/>
            <a:ext cx="729615" cy="1094423"/>
          </a:xfrm>
          <a:prstGeom prst="roundRect">
            <a:avLst>
              <a:gd name="adj" fmla="val 360014"/>
            </a:avLst>
          </a:prstGeom>
          <a:solidFill>
            <a:srgbClr val="182567"/>
          </a:solidFill>
          <a:ln w="7620">
            <a:solidFill>
              <a:srgbClr val="313E80"/>
            </a:solidFill>
            <a:prstDash val="solid"/>
          </a:ln>
        </p:spPr>
      </p:sp>
      <p:sp>
        <p:nvSpPr>
          <p:cNvPr id="10" name="Text 7"/>
          <p:cNvSpPr/>
          <p:nvPr/>
        </p:nvSpPr>
        <p:spPr>
          <a:xfrm>
            <a:off x="866418" y="4650581"/>
            <a:ext cx="273606" cy="341948"/>
          </a:xfrm>
          <a:prstGeom prst="rect">
            <a:avLst/>
          </a:prstGeom>
          <a:noFill/>
          <a:ln/>
        </p:spPr>
        <p:txBody>
          <a:bodyPr wrap="none" lIns="0" tIns="0" rIns="0" bIns="0" rtlCol="0" anchor="t"/>
          <a:lstStyle/>
          <a:p>
            <a:pPr marL="0" indent="0" algn="l">
              <a:lnSpc>
                <a:spcPts val="2150"/>
              </a:lnSpc>
              <a:buNone/>
            </a:pPr>
            <a:r>
              <a:rPr lang="en-US" sz="2150" dirty="0">
                <a:solidFill>
                  <a:srgbClr val="CFD0D8"/>
                </a:solidFill>
                <a:latin typeface="Roboto Medium" pitchFamily="34" charset="0"/>
                <a:ea typeface="Roboto Medium" pitchFamily="34" charset="-122"/>
                <a:cs typeface="Roboto Medium" pitchFamily="34" charset="-120"/>
              </a:rPr>
              <a:t>2</a:t>
            </a:r>
            <a:endParaRPr lang="en-US" sz="2150" dirty="0"/>
          </a:p>
        </p:txBody>
      </p:sp>
      <p:sp>
        <p:nvSpPr>
          <p:cNvPr id="11" name="Text 8"/>
          <p:cNvSpPr/>
          <p:nvPr/>
        </p:nvSpPr>
        <p:spPr>
          <a:xfrm>
            <a:off x="1550432" y="4456748"/>
            <a:ext cx="2280047" cy="284917"/>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Real-Time Processing</a:t>
            </a:r>
            <a:endParaRPr lang="en-US" sz="1750" dirty="0"/>
          </a:p>
        </p:txBody>
      </p:sp>
      <p:sp>
        <p:nvSpPr>
          <p:cNvPr id="12" name="Text 9"/>
          <p:cNvSpPr/>
          <p:nvPr/>
        </p:nvSpPr>
        <p:spPr>
          <a:xfrm>
            <a:off x="1550432" y="4851083"/>
            <a:ext cx="6955155" cy="291822"/>
          </a:xfrm>
          <a:prstGeom prst="rect">
            <a:avLst/>
          </a:prstGeom>
          <a:noFill/>
          <a:ln/>
        </p:spPr>
        <p:txBody>
          <a:bodyPr wrap="non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Solutions must operate at video frame rates for live passthrough.</a:t>
            </a:r>
            <a:endParaRPr lang="en-US" sz="1400" dirty="0"/>
          </a:p>
        </p:txBody>
      </p:sp>
      <p:sp>
        <p:nvSpPr>
          <p:cNvPr id="13" name="Shape 10"/>
          <p:cNvSpPr/>
          <p:nvPr/>
        </p:nvSpPr>
        <p:spPr>
          <a:xfrm>
            <a:off x="638413" y="5551170"/>
            <a:ext cx="729615" cy="1094423"/>
          </a:xfrm>
          <a:prstGeom prst="roundRect">
            <a:avLst>
              <a:gd name="adj" fmla="val 360014"/>
            </a:avLst>
          </a:prstGeom>
          <a:solidFill>
            <a:srgbClr val="182567"/>
          </a:solidFill>
          <a:ln w="7620">
            <a:solidFill>
              <a:srgbClr val="313E80"/>
            </a:solidFill>
            <a:prstDash val="solid"/>
          </a:ln>
        </p:spPr>
      </p:sp>
      <p:sp>
        <p:nvSpPr>
          <p:cNvPr id="14" name="Text 11"/>
          <p:cNvSpPr/>
          <p:nvPr/>
        </p:nvSpPr>
        <p:spPr>
          <a:xfrm>
            <a:off x="866418" y="5927408"/>
            <a:ext cx="273606" cy="341948"/>
          </a:xfrm>
          <a:prstGeom prst="rect">
            <a:avLst/>
          </a:prstGeom>
          <a:noFill/>
          <a:ln/>
        </p:spPr>
        <p:txBody>
          <a:bodyPr wrap="none" lIns="0" tIns="0" rIns="0" bIns="0" rtlCol="0" anchor="t"/>
          <a:lstStyle/>
          <a:p>
            <a:pPr marL="0" indent="0" algn="l">
              <a:lnSpc>
                <a:spcPts val="2150"/>
              </a:lnSpc>
              <a:buNone/>
            </a:pPr>
            <a:r>
              <a:rPr lang="en-US" sz="2150" dirty="0">
                <a:solidFill>
                  <a:srgbClr val="CFD0D8"/>
                </a:solidFill>
                <a:latin typeface="Roboto Medium" pitchFamily="34" charset="0"/>
                <a:ea typeface="Roboto Medium" pitchFamily="34" charset="-122"/>
                <a:cs typeface="Roboto Medium" pitchFamily="34" charset="-120"/>
              </a:rPr>
              <a:t>3</a:t>
            </a:r>
            <a:endParaRPr lang="en-US" sz="2150" dirty="0"/>
          </a:p>
        </p:txBody>
      </p:sp>
      <p:sp>
        <p:nvSpPr>
          <p:cNvPr id="15" name="Text 12"/>
          <p:cNvSpPr/>
          <p:nvPr/>
        </p:nvSpPr>
        <p:spPr>
          <a:xfrm>
            <a:off x="1550432" y="5733574"/>
            <a:ext cx="2348032" cy="284917"/>
          </a:xfrm>
          <a:prstGeom prst="rect">
            <a:avLst/>
          </a:prstGeom>
          <a:noFill/>
          <a:ln/>
        </p:spPr>
        <p:txBody>
          <a:bodyPr wrap="none" lIns="0" tIns="0" rIns="0" bIns="0" rtlCol="0" anchor="t"/>
          <a:lstStyle/>
          <a:p>
            <a:pPr marL="0" indent="0" algn="l">
              <a:lnSpc>
                <a:spcPts val="2200"/>
              </a:lnSpc>
              <a:buNone/>
            </a:pPr>
            <a:r>
              <a:rPr lang="en-US" sz="1750" dirty="0">
                <a:solidFill>
                  <a:srgbClr val="CFD0D8"/>
                </a:solidFill>
                <a:latin typeface="Roboto Medium" pitchFamily="34" charset="0"/>
                <a:ea typeface="Roboto Medium" pitchFamily="34" charset="-122"/>
                <a:cs typeface="Roboto Medium" pitchFamily="34" charset="-120"/>
              </a:rPr>
              <a:t>Preserve Visual Details</a:t>
            </a:r>
            <a:endParaRPr lang="en-US" sz="1750" dirty="0"/>
          </a:p>
        </p:txBody>
      </p:sp>
      <p:sp>
        <p:nvSpPr>
          <p:cNvPr id="16" name="Text 13"/>
          <p:cNvSpPr/>
          <p:nvPr/>
        </p:nvSpPr>
        <p:spPr>
          <a:xfrm>
            <a:off x="1550432" y="6127909"/>
            <a:ext cx="6955155" cy="291822"/>
          </a:xfrm>
          <a:prstGeom prst="rect">
            <a:avLst/>
          </a:prstGeom>
          <a:noFill/>
          <a:ln/>
        </p:spPr>
        <p:txBody>
          <a:bodyPr wrap="non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Denoising must not sacrifice essential textures or edges.</a:t>
            </a:r>
            <a:endParaRPr lang="en-US" sz="1400" dirty="0"/>
          </a:p>
        </p:txBody>
      </p:sp>
      <p:sp>
        <p:nvSpPr>
          <p:cNvPr id="17" name="Text 14"/>
          <p:cNvSpPr/>
          <p:nvPr/>
        </p:nvSpPr>
        <p:spPr>
          <a:xfrm>
            <a:off x="638413" y="6850737"/>
            <a:ext cx="7867174" cy="875467"/>
          </a:xfrm>
          <a:prstGeom prst="rect">
            <a:avLst/>
          </a:prstGeom>
          <a:noFill/>
          <a:ln/>
        </p:spPr>
        <p:txBody>
          <a:bodyPr wrap="square" lIns="0" tIns="0" rIns="0" bIns="0" rtlCol="0" anchor="t"/>
          <a:lstStyle/>
          <a:p>
            <a:pPr marL="0" indent="0" algn="l">
              <a:lnSpc>
                <a:spcPts val="2250"/>
              </a:lnSpc>
              <a:buNone/>
            </a:pPr>
            <a:r>
              <a:rPr lang="en-US" sz="1400" dirty="0">
                <a:solidFill>
                  <a:srgbClr val="CFD0D8"/>
                </a:solidFill>
                <a:latin typeface="Roboto" pitchFamily="34" charset="0"/>
                <a:ea typeface="Roboto" pitchFamily="34" charset="-122"/>
                <a:cs typeface="Roboto" pitchFamily="34" charset="-120"/>
              </a:rPr>
              <a:t>Balancing these constraints requires a sophisticated approach that can intelligently distinguish noise from meaningful visual information, all while operating within the strict time budgets of AR systems.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1348" y="652224"/>
            <a:ext cx="7934206" cy="477679"/>
          </a:xfrm>
          <a:prstGeom prst="rect">
            <a:avLst/>
          </a:prstGeom>
          <a:noFill/>
          <a:ln/>
        </p:spPr>
        <p:txBody>
          <a:bodyPr wrap="none" lIns="0" tIns="0" rIns="0" bIns="0" rtlCol="0" anchor="t"/>
          <a:lstStyle/>
          <a:p>
            <a:pPr marL="0" indent="0" algn="l">
              <a:lnSpc>
                <a:spcPts val="3750"/>
              </a:lnSpc>
              <a:buNone/>
            </a:pPr>
            <a:r>
              <a:rPr lang="en-US" sz="3000" dirty="0">
                <a:solidFill>
                  <a:srgbClr val="FFFFFF"/>
                </a:solidFill>
                <a:latin typeface="Roboto Medium" pitchFamily="34" charset="0"/>
                <a:ea typeface="Roboto Medium" pitchFamily="34" charset="-122"/>
                <a:cs typeface="Roboto Medium" pitchFamily="34" charset="-120"/>
              </a:rPr>
              <a:t>Project Roadmap: Building a Clearer AR Future</a:t>
            </a:r>
            <a:endParaRPr lang="en-US" sz="3000" dirty="0"/>
          </a:p>
        </p:txBody>
      </p:sp>
      <p:sp>
        <p:nvSpPr>
          <p:cNvPr id="4" name="Text 1"/>
          <p:cNvSpPr/>
          <p:nvPr/>
        </p:nvSpPr>
        <p:spPr>
          <a:xfrm>
            <a:off x="6021348" y="1359098"/>
            <a:ext cx="8074104" cy="733663"/>
          </a:xfrm>
          <a:prstGeom prst="rect">
            <a:avLst/>
          </a:prstGeom>
          <a:noFill/>
          <a:ln/>
        </p:spPr>
        <p:txBody>
          <a:bodyPr wrap="square" lIns="0" tIns="0" rIns="0" bIns="0" rtlCol="0" anchor="t"/>
          <a:lstStyle/>
          <a:p>
            <a:pPr marL="0" indent="0" algn="l">
              <a:lnSpc>
                <a:spcPts val="1900"/>
              </a:lnSpc>
              <a:buNone/>
            </a:pPr>
            <a:r>
              <a:rPr lang="en-US" sz="1200" dirty="0">
                <a:solidFill>
                  <a:srgbClr val="CFD0D8"/>
                </a:solidFill>
                <a:latin typeface="Roboto" pitchFamily="34" charset="0"/>
                <a:ea typeface="Roboto" pitchFamily="34" charset="-122"/>
                <a:cs typeface="Roboto" pitchFamily="34" charset="-120"/>
              </a:rPr>
              <a:t>To tackle the intricate problem of real-time artifact removal, our project is structured around a series of key objectives designed to progressively build and refine our solution. These objectives guide our development and evaluation process.</a:t>
            </a:r>
            <a:endParaRPr lang="en-US" sz="1200" dirty="0"/>
          </a:p>
        </p:txBody>
      </p:sp>
      <p:sp>
        <p:nvSpPr>
          <p:cNvPr id="5" name="Text 2"/>
          <p:cNvSpPr/>
          <p:nvPr/>
        </p:nvSpPr>
        <p:spPr>
          <a:xfrm>
            <a:off x="6021348" y="2264688"/>
            <a:ext cx="152757" cy="190976"/>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Light" pitchFamily="34" charset="0"/>
                <a:ea typeface="Roboto Light" pitchFamily="34" charset="-122"/>
                <a:cs typeface="Roboto Light" pitchFamily="34" charset="-120"/>
              </a:rPr>
              <a:t>01</a:t>
            </a:r>
            <a:endParaRPr lang="en-US" sz="1200" dirty="0"/>
          </a:p>
        </p:txBody>
      </p:sp>
      <p:sp>
        <p:nvSpPr>
          <p:cNvPr id="6" name="Shape 3"/>
          <p:cNvSpPr/>
          <p:nvPr/>
        </p:nvSpPr>
        <p:spPr>
          <a:xfrm>
            <a:off x="6021348" y="2501384"/>
            <a:ext cx="8074104" cy="22860"/>
          </a:xfrm>
          <a:prstGeom prst="rect">
            <a:avLst/>
          </a:prstGeom>
          <a:solidFill>
            <a:srgbClr val="5A6ED8"/>
          </a:solidFill>
          <a:ln/>
        </p:spPr>
      </p:sp>
      <p:sp>
        <p:nvSpPr>
          <p:cNvPr id="7" name="Text 4"/>
          <p:cNvSpPr/>
          <p:nvPr/>
        </p:nvSpPr>
        <p:spPr>
          <a:xfrm>
            <a:off x="6021348" y="2623423"/>
            <a:ext cx="2363033" cy="238839"/>
          </a:xfrm>
          <a:prstGeom prst="rect">
            <a:avLst/>
          </a:prstGeom>
          <a:noFill/>
          <a:ln/>
        </p:spPr>
        <p:txBody>
          <a:bodyPr wrap="none" lIns="0" tIns="0" rIns="0" bIns="0" rtlCol="0" anchor="t"/>
          <a:lstStyle/>
          <a:p>
            <a:pPr marL="0" indent="0" algn="l">
              <a:lnSpc>
                <a:spcPts val="1850"/>
              </a:lnSpc>
              <a:buNone/>
            </a:pPr>
            <a:r>
              <a:rPr lang="en-US" sz="1500" dirty="0">
                <a:solidFill>
                  <a:srgbClr val="CFD0D8"/>
                </a:solidFill>
                <a:latin typeface="Roboto Medium" pitchFamily="34" charset="0"/>
                <a:ea typeface="Roboto Medium" pitchFamily="34" charset="-122"/>
                <a:cs typeface="Roboto Medium" pitchFamily="34" charset="-120"/>
              </a:rPr>
              <a:t>Baseline Denoising Pipeline</a:t>
            </a:r>
            <a:endParaRPr lang="en-US" sz="1500" dirty="0"/>
          </a:p>
        </p:txBody>
      </p:sp>
      <p:sp>
        <p:nvSpPr>
          <p:cNvPr id="8" name="Text 5"/>
          <p:cNvSpPr/>
          <p:nvPr/>
        </p:nvSpPr>
        <p:spPr>
          <a:xfrm>
            <a:off x="6021348" y="2953941"/>
            <a:ext cx="8074104" cy="244554"/>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pitchFamily="34" charset="0"/>
                <a:ea typeface="Roboto" pitchFamily="34" charset="-122"/>
                <a:cs typeface="Roboto" pitchFamily="34" charset="-120"/>
              </a:rPr>
              <a:t>Establish a foundational image processing pipeline.</a:t>
            </a:r>
            <a:endParaRPr lang="en-US" sz="1200" dirty="0"/>
          </a:p>
        </p:txBody>
      </p:sp>
      <p:sp>
        <p:nvSpPr>
          <p:cNvPr id="9" name="Text 6"/>
          <p:cNvSpPr/>
          <p:nvPr/>
        </p:nvSpPr>
        <p:spPr>
          <a:xfrm>
            <a:off x="6021348" y="3465790"/>
            <a:ext cx="152757" cy="190976"/>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Light" pitchFamily="34" charset="0"/>
                <a:ea typeface="Roboto Light" pitchFamily="34" charset="-122"/>
                <a:cs typeface="Roboto Light" pitchFamily="34" charset="-120"/>
              </a:rPr>
              <a:t>02</a:t>
            </a:r>
            <a:endParaRPr lang="en-US" sz="1200" dirty="0"/>
          </a:p>
        </p:txBody>
      </p:sp>
      <p:sp>
        <p:nvSpPr>
          <p:cNvPr id="10" name="Shape 7"/>
          <p:cNvSpPr/>
          <p:nvPr/>
        </p:nvSpPr>
        <p:spPr>
          <a:xfrm>
            <a:off x="6021348" y="3702487"/>
            <a:ext cx="8074104" cy="22860"/>
          </a:xfrm>
          <a:prstGeom prst="rect">
            <a:avLst/>
          </a:prstGeom>
          <a:solidFill>
            <a:srgbClr val="5A6ED8"/>
          </a:solidFill>
          <a:ln/>
        </p:spPr>
      </p:sp>
      <p:sp>
        <p:nvSpPr>
          <p:cNvPr id="11" name="Text 8"/>
          <p:cNvSpPr/>
          <p:nvPr/>
        </p:nvSpPr>
        <p:spPr>
          <a:xfrm>
            <a:off x="6021348" y="3824526"/>
            <a:ext cx="2473047" cy="238839"/>
          </a:xfrm>
          <a:prstGeom prst="rect">
            <a:avLst/>
          </a:prstGeom>
          <a:noFill/>
          <a:ln/>
        </p:spPr>
        <p:txBody>
          <a:bodyPr wrap="none" lIns="0" tIns="0" rIns="0" bIns="0" rtlCol="0" anchor="t"/>
          <a:lstStyle/>
          <a:p>
            <a:pPr marL="0" indent="0" algn="l">
              <a:lnSpc>
                <a:spcPts val="1850"/>
              </a:lnSpc>
              <a:buNone/>
            </a:pPr>
            <a:r>
              <a:rPr lang="en-US" sz="1500" dirty="0">
                <a:solidFill>
                  <a:srgbClr val="CFD0D8"/>
                </a:solidFill>
                <a:latin typeface="Roboto Medium" pitchFamily="34" charset="0"/>
                <a:ea typeface="Roboto Medium" pitchFamily="34" charset="-122"/>
                <a:cs typeface="Roboto Medium" pitchFamily="34" charset="-120"/>
              </a:rPr>
              <a:t>CNN-Based Denoising Model</a:t>
            </a:r>
            <a:endParaRPr lang="en-US" sz="1500" dirty="0"/>
          </a:p>
        </p:txBody>
      </p:sp>
      <p:sp>
        <p:nvSpPr>
          <p:cNvPr id="12" name="Text 9"/>
          <p:cNvSpPr/>
          <p:nvPr/>
        </p:nvSpPr>
        <p:spPr>
          <a:xfrm>
            <a:off x="6021348" y="4155043"/>
            <a:ext cx="8074104" cy="244554"/>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pitchFamily="34" charset="0"/>
                <a:ea typeface="Roboto" pitchFamily="34" charset="-122"/>
                <a:cs typeface="Roboto" pitchFamily="34" charset="-120"/>
              </a:rPr>
              <a:t>Develop and integrate an advanced neural network for denoising.</a:t>
            </a:r>
            <a:endParaRPr lang="en-US" sz="1200" dirty="0"/>
          </a:p>
        </p:txBody>
      </p:sp>
      <p:sp>
        <p:nvSpPr>
          <p:cNvPr id="13" name="Text 10"/>
          <p:cNvSpPr/>
          <p:nvPr/>
        </p:nvSpPr>
        <p:spPr>
          <a:xfrm>
            <a:off x="6021348" y="4666893"/>
            <a:ext cx="152757" cy="190976"/>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Light" pitchFamily="34" charset="0"/>
                <a:ea typeface="Roboto Light" pitchFamily="34" charset="-122"/>
                <a:cs typeface="Roboto Light" pitchFamily="34" charset="-120"/>
              </a:rPr>
              <a:t>03</a:t>
            </a:r>
            <a:endParaRPr lang="en-US" sz="1200" dirty="0"/>
          </a:p>
        </p:txBody>
      </p:sp>
      <p:sp>
        <p:nvSpPr>
          <p:cNvPr id="14" name="Shape 11"/>
          <p:cNvSpPr/>
          <p:nvPr/>
        </p:nvSpPr>
        <p:spPr>
          <a:xfrm>
            <a:off x="6021348" y="4903589"/>
            <a:ext cx="8074104" cy="22860"/>
          </a:xfrm>
          <a:prstGeom prst="rect">
            <a:avLst/>
          </a:prstGeom>
          <a:solidFill>
            <a:srgbClr val="5A6ED8"/>
          </a:solidFill>
          <a:ln/>
        </p:spPr>
      </p:sp>
      <p:sp>
        <p:nvSpPr>
          <p:cNvPr id="15" name="Text 12"/>
          <p:cNvSpPr/>
          <p:nvPr/>
        </p:nvSpPr>
        <p:spPr>
          <a:xfrm>
            <a:off x="6021348" y="5025628"/>
            <a:ext cx="2764869" cy="238839"/>
          </a:xfrm>
          <a:prstGeom prst="rect">
            <a:avLst/>
          </a:prstGeom>
          <a:noFill/>
          <a:ln/>
        </p:spPr>
        <p:txBody>
          <a:bodyPr wrap="none" lIns="0" tIns="0" rIns="0" bIns="0" rtlCol="0" anchor="t"/>
          <a:lstStyle/>
          <a:p>
            <a:pPr marL="0" indent="0" algn="l">
              <a:lnSpc>
                <a:spcPts val="1850"/>
              </a:lnSpc>
              <a:buNone/>
            </a:pPr>
            <a:r>
              <a:rPr lang="en-US" sz="1500" dirty="0">
                <a:solidFill>
                  <a:srgbClr val="CFD0D8"/>
                </a:solidFill>
                <a:latin typeface="Roboto Medium" pitchFamily="34" charset="0"/>
                <a:ea typeface="Roboto Medium" pitchFamily="34" charset="-122"/>
                <a:cs typeface="Roboto Medium" pitchFamily="34" charset="-120"/>
              </a:rPr>
              <a:t>Quality and Latency Comparison</a:t>
            </a:r>
            <a:endParaRPr lang="en-US" sz="1500" dirty="0"/>
          </a:p>
        </p:txBody>
      </p:sp>
      <p:sp>
        <p:nvSpPr>
          <p:cNvPr id="16" name="Text 13"/>
          <p:cNvSpPr/>
          <p:nvPr/>
        </p:nvSpPr>
        <p:spPr>
          <a:xfrm>
            <a:off x="6021348" y="5356146"/>
            <a:ext cx="8074104" cy="244554"/>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pitchFamily="34" charset="0"/>
                <a:ea typeface="Roboto" pitchFamily="34" charset="-122"/>
                <a:cs typeface="Roboto" pitchFamily="34" charset="-120"/>
              </a:rPr>
              <a:t>Rigorously evaluate the performance of both approaches.</a:t>
            </a:r>
            <a:endParaRPr lang="en-US" sz="1200" dirty="0"/>
          </a:p>
        </p:txBody>
      </p:sp>
      <p:sp>
        <p:nvSpPr>
          <p:cNvPr id="17" name="Text 14"/>
          <p:cNvSpPr/>
          <p:nvPr/>
        </p:nvSpPr>
        <p:spPr>
          <a:xfrm>
            <a:off x="6021348" y="5867995"/>
            <a:ext cx="152757" cy="190976"/>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Light" pitchFamily="34" charset="0"/>
                <a:ea typeface="Roboto Light" pitchFamily="34" charset="-122"/>
                <a:cs typeface="Roboto Light" pitchFamily="34" charset="-120"/>
              </a:rPr>
              <a:t>04</a:t>
            </a:r>
            <a:endParaRPr lang="en-US" sz="1200" dirty="0"/>
          </a:p>
        </p:txBody>
      </p:sp>
      <p:sp>
        <p:nvSpPr>
          <p:cNvPr id="18" name="Shape 15"/>
          <p:cNvSpPr/>
          <p:nvPr/>
        </p:nvSpPr>
        <p:spPr>
          <a:xfrm>
            <a:off x="6021348" y="6104692"/>
            <a:ext cx="8074104" cy="22860"/>
          </a:xfrm>
          <a:prstGeom prst="rect">
            <a:avLst/>
          </a:prstGeom>
          <a:solidFill>
            <a:srgbClr val="5A6ED8"/>
          </a:solidFill>
          <a:ln/>
        </p:spPr>
      </p:sp>
      <p:sp>
        <p:nvSpPr>
          <p:cNvPr id="19" name="Text 16"/>
          <p:cNvSpPr/>
          <p:nvPr/>
        </p:nvSpPr>
        <p:spPr>
          <a:xfrm>
            <a:off x="6021348" y="6226731"/>
            <a:ext cx="3097530" cy="238839"/>
          </a:xfrm>
          <a:prstGeom prst="rect">
            <a:avLst/>
          </a:prstGeom>
          <a:noFill/>
          <a:ln/>
        </p:spPr>
        <p:txBody>
          <a:bodyPr wrap="none" lIns="0" tIns="0" rIns="0" bIns="0" rtlCol="0" anchor="t"/>
          <a:lstStyle/>
          <a:p>
            <a:pPr marL="0" indent="0" algn="l">
              <a:lnSpc>
                <a:spcPts val="1850"/>
              </a:lnSpc>
              <a:buNone/>
            </a:pPr>
            <a:r>
              <a:rPr lang="en-US" sz="1500" dirty="0">
                <a:solidFill>
                  <a:srgbClr val="CFD0D8"/>
                </a:solidFill>
                <a:latin typeface="Roboto Medium" pitchFamily="34" charset="0"/>
                <a:ea typeface="Roboto Medium" pitchFamily="34" charset="-122"/>
                <a:cs typeface="Roboto Medium" pitchFamily="34" charset="-120"/>
              </a:rPr>
              <a:t>Real-Time Feasibility Demonstration</a:t>
            </a:r>
            <a:endParaRPr lang="en-US" sz="1500" dirty="0"/>
          </a:p>
        </p:txBody>
      </p:sp>
      <p:sp>
        <p:nvSpPr>
          <p:cNvPr id="20" name="Text 17"/>
          <p:cNvSpPr/>
          <p:nvPr/>
        </p:nvSpPr>
        <p:spPr>
          <a:xfrm>
            <a:off x="6021348" y="6557248"/>
            <a:ext cx="8074104" cy="244554"/>
          </a:xfrm>
          <a:prstGeom prst="rect">
            <a:avLst/>
          </a:prstGeom>
          <a:noFill/>
          <a:ln/>
        </p:spPr>
        <p:txBody>
          <a:bodyPr wrap="none" lIns="0" tIns="0" rIns="0" bIns="0" rtlCol="0" anchor="t"/>
          <a:lstStyle/>
          <a:p>
            <a:pPr marL="0" indent="0" algn="l">
              <a:lnSpc>
                <a:spcPts val="1900"/>
              </a:lnSpc>
              <a:buNone/>
            </a:pPr>
            <a:r>
              <a:rPr lang="en-US" sz="1200" dirty="0">
                <a:solidFill>
                  <a:srgbClr val="CFD0D8"/>
                </a:solidFill>
                <a:latin typeface="Roboto" pitchFamily="34" charset="0"/>
                <a:ea typeface="Roboto" pitchFamily="34" charset="-122"/>
                <a:cs typeface="Roboto" pitchFamily="34" charset="-120"/>
              </a:rPr>
              <a:t>Prove the practical viability of our enhanced AR solution.</a:t>
            </a:r>
            <a:endParaRPr lang="en-US" sz="1200" dirty="0"/>
          </a:p>
        </p:txBody>
      </p:sp>
      <p:sp>
        <p:nvSpPr>
          <p:cNvPr id="21" name="Text 18"/>
          <p:cNvSpPr/>
          <p:nvPr/>
        </p:nvSpPr>
        <p:spPr>
          <a:xfrm>
            <a:off x="6021348" y="7088267"/>
            <a:ext cx="8074104" cy="489109"/>
          </a:xfrm>
          <a:prstGeom prst="rect">
            <a:avLst/>
          </a:prstGeom>
          <a:noFill/>
          <a:ln/>
        </p:spPr>
        <p:txBody>
          <a:bodyPr wrap="square" lIns="0" tIns="0" rIns="0" bIns="0" rtlCol="0" anchor="t"/>
          <a:lstStyle/>
          <a:p>
            <a:pPr marL="0" indent="0" algn="l">
              <a:lnSpc>
                <a:spcPts val="1900"/>
              </a:lnSpc>
              <a:buNone/>
            </a:pPr>
            <a:r>
              <a:rPr lang="en-US" sz="1200" dirty="0">
                <a:solidFill>
                  <a:srgbClr val="CFD0D8"/>
                </a:solidFill>
                <a:latin typeface="Roboto" pitchFamily="34" charset="0"/>
                <a:ea typeface="Roboto" pitchFamily="34" charset="-122"/>
                <a:cs typeface="Roboto" pitchFamily="34" charset="-120"/>
              </a:rPr>
              <a:t>Each step is crucial in advancing towards our ultimate goal: a robust, high-quality, and low-latency artifact removal system for passthrough AR.</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287899"/>
            <a:ext cx="7894915" cy="771525"/>
          </a:xfrm>
          <a:prstGeom prst="rect">
            <a:avLst/>
          </a:prstGeom>
          <a:noFill/>
          <a:ln/>
        </p:spPr>
        <p:txBody>
          <a:bodyPr wrap="none" lIns="0" tIns="0" rIns="0" bIns="0" rtlCol="0" anchor="t"/>
          <a:lstStyle/>
          <a:p>
            <a:pPr marL="0" indent="0" algn="l">
              <a:lnSpc>
                <a:spcPts val="6050"/>
              </a:lnSpc>
              <a:buNone/>
            </a:pPr>
            <a:r>
              <a:rPr lang="en-US" sz="4850" dirty="0">
                <a:solidFill>
                  <a:srgbClr val="FFFFFF"/>
                </a:solidFill>
                <a:latin typeface="Roboto Medium" pitchFamily="34" charset="0"/>
                <a:ea typeface="Roboto Medium" pitchFamily="34" charset="-122"/>
                <a:cs typeface="Roboto Medium" pitchFamily="34" charset="-120"/>
              </a:rPr>
              <a:t>The Foundation: Our Dataset</a:t>
            </a:r>
            <a:endParaRPr lang="en-US" sz="4850" dirty="0"/>
          </a:p>
        </p:txBody>
      </p:sp>
      <p:sp>
        <p:nvSpPr>
          <p:cNvPr id="3" name="Text 1"/>
          <p:cNvSpPr/>
          <p:nvPr/>
        </p:nvSpPr>
        <p:spPr>
          <a:xfrm>
            <a:off x="864037" y="2553176"/>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CFD0D8"/>
                </a:solidFill>
                <a:latin typeface="Roboto" pitchFamily="34" charset="0"/>
                <a:ea typeface="Roboto" pitchFamily="34" charset="-122"/>
                <a:cs typeface="Roboto" pitchFamily="34" charset="-120"/>
              </a:rPr>
              <a:t>A critical component of developing and evaluating our denoising solutions is the selection of an appropriate dataset. We opted for a </a:t>
            </a:r>
            <a:r>
              <a:rPr lang="en-US" sz="1900" b="1" dirty="0">
                <a:solidFill>
                  <a:srgbClr val="CFD0D8"/>
                </a:solidFill>
                <a:latin typeface="Roboto" pitchFamily="34" charset="0"/>
                <a:ea typeface="Roboto" pitchFamily="34" charset="-122"/>
                <a:cs typeface="Roboto" pitchFamily="34" charset="-120"/>
              </a:rPr>
              <a:t>single 720p public-domain indoor video from Pexels</a:t>
            </a:r>
            <a:r>
              <a:rPr lang="en-US" sz="1900" dirty="0">
                <a:solidFill>
                  <a:srgbClr val="CFD0D8"/>
                </a:solidFill>
                <a:latin typeface="Roboto" pitchFamily="34" charset="0"/>
                <a:ea typeface="Roboto" pitchFamily="34" charset="-122"/>
                <a:cs typeface="Roboto" pitchFamily="34" charset="-120"/>
              </a:rPr>
              <a:t> due to its ideal characteristics for simulating real-world AR conditions.</a:t>
            </a:r>
            <a:endParaRPr lang="en-US" sz="1900" dirty="0"/>
          </a:p>
        </p:txBody>
      </p:sp>
      <p:sp>
        <p:nvSpPr>
          <p:cNvPr id="4" name="Text 2"/>
          <p:cNvSpPr/>
          <p:nvPr/>
        </p:nvSpPr>
        <p:spPr>
          <a:xfrm>
            <a:off x="864037" y="4238149"/>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CFD0D8"/>
                </a:solidFill>
                <a:latin typeface="Roboto" pitchFamily="34" charset="0"/>
                <a:ea typeface="Roboto" pitchFamily="34" charset="-122"/>
                <a:cs typeface="Roboto" pitchFamily="34" charset="-120"/>
              </a:rPr>
              <a:t>Natural Noise:</a:t>
            </a:r>
            <a:r>
              <a:rPr lang="en-US" sz="1900" dirty="0">
                <a:solidFill>
                  <a:srgbClr val="CFD0D8"/>
                </a:solidFill>
                <a:latin typeface="Roboto" pitchFamily="34" charset="0"/>
                <a:ea typeface="Roboto" pitchFamily="34" charset="-122"/>
                <a:cs typeface="Roboto" pitchFamily="34" charset="-120"/>
              </a:rPr>
              <a:t> Contains inherent sensor noise common in video feeds.</a:t>
            </a:r>
            <a:endParaRPr lang="en-US" sz="1900" dirty="0"/>
          </a:p>
        </p:txBody>
      </p:sp>
      <p:sp>
        <p:nvSpPr>
          <p:cNvPr id="5" name="Text 3"/>
          <p:cNvSpPr/>
          <p:nvPr/>
        </p:nvSpPr>
        <p:spPr>
          <a:xfrm>
            <a:off x="864037" y="5114568"/>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CFD0D8"/>
                </a:solidFill>
                <a:latin typeface="Roboto" pitchFamily="34" charset="0"/>
                <a:ea typeface="Roboto" pitchFamily="34" charset="-122"/>
                <a:cs typeface="Roboto" pitchFamily="34" charset="-120"/>
              </a:rPr>
              <a:t>Lighting Variation:</a:t>
            </a:r>
            <a:r>
              <a:rPr lang="en-US" sz="1900" dirty="0">
                <a:solidFill>
                  <a:srgbClr val="CFD0D8"/>
                </a:solidFill>
                <a:latin typeface="Roboto" pitchFamily="34" charset="0"/>
                <a:ea typeface="Roboto" pitchFamily="34" charset="-122"/>
                <a:cs typeface="Roboto" pitchFamily="34" charset="-120"/>
              </a:rPr>
              <a:t> Exhibits diverse lighting scenarios, challenging for consistent image quality.</a:t>
            </a:r>
            <a:endParaRPr lang="en-US" sz="1900" dirty="0"/>
          </a:p>
        </p:txBody>
      </p:sp>
      <p:sp>
        <p:nvSpPr>
          <p:cNvPr id="6" name="Text 4"/>
          <p:cNvSpPr/>
          <p:nvPr/>
        </p:nvSpPr>
        <p:spPr>
          <a:xfrm>
            <a:off x="864037" y="5990987"/>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b="1" dirty="0">
                <a:solidFill>
                  <a:srgbClr val="CFD0D8"/>
                </a:solidFill>
                <a:latin typeface="Roboto" pitchFamily="34" charset="0"/>
                <a:ea typeface="Roboto" pitchFamily="34" charset="-122"/>
                <a:cs typeface="Roboto" pitchFamily="34" charset="-120"/>
              </a:rPr>
              <a:t>Motion:</a:t>
            </a:r>
            <a:r>
              <a:rPr lang="en-US" sz="1900" dirty="0">
                <a:solidFill>
                  <a:srgbClr val="CFD0D8"/>
                </a:solidFill>
                <a:latin typeface="Roboto" pitchFamily="34" charset="0"/>
                <a:ea typeface="Roboto" pitchFamily="34" charset="-122"/>
                <a:cs typeface="Roboto" pitchFamily="34" charset="-120"/>
              </a:rPr>
              <a:t> Includes dynamic elements and camera movement, crucial for temporal consistency tests.</a:t>
            </a:r>
            <a:endParaRPr lang="en-US" sz="1900" dirty="0"/>
          </a:p>
        </p:txBody>
      </p:sp>
      <p:sp>
        <p:nvSpPr>
          <p:cNvPr id="7" name="Text 5"/>
          <p:cNvSpPr/>
          <p:nvPr/>
        </p:nvSpPr>
        <p:spPr>
          <a:xfrm>
            <a:off x="7994213" y="4293632"/>
            <a:ext cx="5779770" cy="2370296"/>
          </a:xfrm>
          <a:prstGeom prst="rect">
            <a:avLst/>
          </a:prstGeom>
          <a:noFill/>
          <a:ln/>
        </p:spPr>
        <p:txBody>
          <a:bodyPr wrap="square" lIns="0" tIns="0" rIns="0" bIns="0" rtlCol="0" anchor="t"/>
          <a:lstStyle/>
          <a:p>
            <a:pPr marL="0" indent="0" algn="l">
              <a:lnSpc>
                <a:spcPts val="3100"/>
              </a:lnSpc>
              <a:buNone/>
            </a:pPr>
            <a:r>
              <a:rPr lang="en-US" sz="1900" b="1" dirty="0">
                <a:solidFill>
                  <a:srgbClr val="CFD0D8"/>
                </a:solidFill>
                <a:latin typeface="Roboto" pitchFamily="34" charset="0"/>
                <a:ea typeface="Roboto" pitchFamily="34" charset="-122"/>
                <a:cs typeface="Roboto" pitchFamily="34" charset="-120"/>
              </a:rPr>
              <a:t>Why is this dataset suitable?</a:t>
            </a:r>
            <a:r>
              <a:rPr lang="en-US" sz="1900" dirty="0">
                <a:solidFill>
                  <a:srgbClr val="CFD0D8"/>
                </a:solidFill>
                <a:latin typeface="Roboto" pitchFamily="34" charset="0"/>
                <a:ea typeface="Roboto" pitchFamily="34" charset="-122"/>
                <a:cs typeface="Roboto" pitchFamily="34" charset="-120"/>
              </a:rPr>
              <a:t> It provides a realistic representation of the visual challenges encountered in actual AR environments, allowing us to accurately assess the effectiveness of our denoising algorithms under relevant conditions. Its lightweight nature also facilitates efficient testing and iteration.</a:t>
            </a:r>
            <a:endParaRPr lang="en-US" sz="1900" dirty="0"/>
          </a:p>
        </p:txBody>
      </p:sp>
      <p:sp>
        <p:nvSpPr>
          <p:cNvPr id="8" name="Shape 6"/>
          <p:cNvSpPr/>
          <p:nvPr/>
        </p:nvSpPr>
        <p:spPr>
          <a:xfrm>
            <a:off x="7623929" y="4293632"/>
            <a:ext cx="30480" cy="2370296"/>
          </a:xfrm>
          <a:prstGeom prst="rect">
            <a:avLst/>
          </a:prstGeom>
          <a:solidFill>
            <a:srgbClr val="5A6ED8"/>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6266" y="747951"/>
            <a:ext cx="7796332" cy="541258"/>
          </a:xfrm>
          <a:prstGeom prst="rect">
            <a:avLst/>
          </a:prstGeom>
          <a:noFill/>
          <a:ln/>
        </p:spPr>
        <p:txBody>
          <a:bodyPr wrap="none" lIns="0" tIns="0" rIns="0" bIns="0" rtlCol="0" anchor="t"/>
          <a:lstStyle/>
          <a:p>
            <a:pPr marL="0" indent="0" algn="l">
              <a:lnSpc>
                <a:spcPts val="4250"/>
              </a:lnSpc>
              <a:buNone/>
            </a:pPr>
            <a:r>
              <a:rPr lang="en-US" sz="3400" dirty="0">
                <a:solidFill>
                  <a:srgbClr val="FFFFFF"/>
                </a:solidFill>
                <a:latin typeface="Roboto Medium" pitchFamily="34" charset="0"/>
                <a:ea typeface="Roboto Medium" pitchFamily="34" charset="-122"/>
                <a:cs typeface="Roboto Medium" pitchFamily="34" charset="-120"/>
              </a:rPr>
              <a:t>Comparative Analysis: Method Overview</a:t>
            </a:r>
            <a:endParaRPr lang="en-US" sz="3400" dirty="0"/>
          </a:p>
        </p:txBody>
      </p:sp>
      <p:sp>
        <p:nvSpPr>
          <p:cNvPr id="4" name="Text 1"/>
          <p:cNvSpPr/>
          <p:nvPr/>
        </p:nvSpPr>
        <p:spPr>
          <a:xfrm>
            <a:off x="606266" y="1549003"/>
            <a:ext cx="7931468" cy="831532"/>
          </a:xfrm>
          <a:prstGeom prst="rect">
            <a:avLst/>
          </a:prstGeom>
          <a:noFill/>
          <a:ln/>
        </p:spPr>
        <p:txBody>
          <a:bodyPr wrap="squar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Our approach involves a rigorous comparative analysis of different denoising techniques. We process the input video through distinct pipelines to highlight the impact of each method on visual quality and performance.</a:t>
            </a:r>
            <a:endParaRPr lang="en-US" sz="1350" dirty="0"/>
          </a:p>
        </p:txBody>
      </p:sp>
      <p:pic>
        <p:nvPicPr>
          <p:cNvPr id="5" name="Image 1" descr="preencoded.png"/>
          <p:cNvPicPr>
            <a:picLocks noChangeAspect="1"/>
          </p:cNvPicPr>
          <p:nvPr/>
        </p:nvPicPr>
        <p:blipFill>
          <a:blip r:embed="rId4"/>
          <a:stretch>
            <a:fillRect/>
          </a:stretch>
        </p:blipFill>
        <p:spPr>
          <a:xfrm>
            <a:off x="606266" y="2575322"/>
            <a:ext cx="866061" cy="1039297"/>
          </a:xfrm>
          <a:prstGeom prst="rect">
            <a:avLst/>
          </a:prstGeom>
        </p:spPr>
      </p:pic>
      <p:sp>
        <p:nvSpPr>
          <p:cNvPr id="6" name="Text 2"/>
          <p:cNvSpPr/>
          <p:nvPr/>
        </p:nvSpPr>
        <p:spPr>
          <a:xfrm>
            <a:off x="1645444" y="2748439"/>
            <a:ext cx="2165271" cy="270629"/>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Original Video</a:t>
            </a:r>
            <a:endParaRPr lang="en-US" sz="1700" dirty="0"/>
          </a:p>
        </p:txBody>
      </p:sp>
      <p:sp>
        <p:nvSpPr>
          <p:cNvPr id="7" name="Text 3"/>
          <p:cNvSpPr/>
          <p:nvPr/>
        </p:nvSpPr>
        <p:spPr>
          <a:xfrm>
            <a:off x="1645444" y="3122890"/>
            <a:ext cx="6892290" cy="277178"/>
          </a:xfrm>
          <a:prstGeom prst="rect">
            <a:avLst/>
          </a:prstGeom>
          <a:noFill/>
          <a:ln/>
        </p:spPr>
        <p:txBody>
          <a:bodyPr wrap="non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The raw, unfiltered video input with all its inherent artifacts.</a:t>
            </a:r>
            <a:endParaRPr lang="en-US" sz="1350" dirty="0"/>
          </a:p>
        </p:txBody>
      </p:sp>
      <p:pic>
        <p:nvPicPr>
          <p:cNvPr id="8" name="Image 2" descr="preencoded.png"/>
          <p:cNvPicPr>
            <a:picLocks noChangeAspect="1"/>
          </p:cNvPicPr>
          <p:nvPr/>
        </p:nvPicPr>
        <p:blipFill>
          <a:blip r:embed="rId5"/>
          <a:stretch>
            <a:fillRect/>
          </a:stretch>
        </p:blipFill>
        <p:spPr>
          <a:xfrm>
            <a:off x="606266" y="3614618"/>
            <a:ext cx="866061" cy="1039297"/>
          </a:xfrm>
          <a:prstGeom prst="rect">
            <a:avLst/>
          </a:prstGeom>
        </p:spPr>
      </p:pic>
      <p:sp>
        <p:nvSpPr>
          <p:cNvPr id="9" name="Text 4"/>
          <p:cNvSpPr/>
          <p:nvPr/>
        </p:nvSpPr>
        <p:spPr>
          <a:xfrm>
            <a:off x="1645444" y="3787735"/>
            <a:ext cx="2165271" cy="270629"/>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Baseline Denoise</a:t>
            </a:r>
            <a:endParaRPr lang="en-US" sz="1700" dirty="0"/>
          </a:p>
        </p:txBody>
      </p:sp>
      <p:sp>
        <p:nvSpPr>
          <p:cNvPr id="10" name="Text 5"/>
          <p:cNvSpPr/>
          <p:nvPr/>
        </p:nvSpPr>
        <p:spPr>
          <a:xfrm>
            <a:off x="1645444" y="4162187"/>
            <a:ext cx="6892290" cy="277178"/>
          </a:xfrm>
          <a:prstGeom prst="rect">
            <a:avLst/>
          </a:prstGeom>
          <a:noFill/>
          <a:ln/>
        </p:spPr>
        <p:txBody>
          <a:bodyPr wrap="non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Processed using traditional computer vision filters.</a:t>
            </a:r>
            <a:endParaRPr lang="en-US" sz="1350" dirty="0"/>
          </a:p>
        </p:txBody>
      </p:sp>
      <p:pic>
        <p:nvPicPr>
          <p:cNvPr id="11" name="Image 3" descr="preencoded.png"/>
          <p:cNvPicPr>
            <a:picLocks noChangeAspect="1"/>
          </p:cNvPicPr>
          <p:nvPr/>
        </p:nvPicPr>
        <p:blipFill>
          <a:blip r:embed="rId6"/>
          <a:stretch>
            <a:fillRect/>
          </a:stretch>
        </p:blipFill>
        <p:spPr>
          <a:xfrm>
            <a:off x="606266" y="4653915"/>
            <a:ext cx="866061" cy="1039297"/>
          </a:xfrm>
          <a:prstGeom prst="rect">
            <a:avLst/>
          </a:prstGeom>
        </p:spPr>
      </p:pic>
      <p:sp>
        <p:nvSpPr>
          <p:cNvPr id="12" name="Text 6"/>
          <p:cNvSpPr/>
          <p:nvPr/>
        </p:nvSpPr>
        <p:spPr>
          <a:xfrm>
            <a:off x="1645444" y="4827032"/>
            <a:ext cx="2165271" cy="270629"/>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CNN-Based Denoise</a:t>
            </a:r>
            <a:endParaRPr lang="en-US" sz="1700" dirty="0"/>
          </a:p>
        </p:txBody>
      </p:sp>
      <p:sp>
        <p:nvSpPr>
          <p:cNvPr id="13" name="Text 7"/>
          <p:cNvSpPr/>
          <p:nvPr/>
        </p:nvSpPr>
        <p:spPr>
          <a:xfrm>
            <a:off x="1645444" y="5201483"/>
            <a:ext cx="6892290" cy="277178"/>
          </a:xfrm>
          <a:prstGeom prst="rect">
            <a:avLst/>
          </a:prstGeom>
          <a:noFill/>
          <a:ln/>
        </p:spPr>
        <p:txBody>
          <a:bodyPr wrap="non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Enhanced via a convolutional neural network.</a:t>
            </a:r>
            <a:endParaRPr lang="en-US" sz="1350" dirty="0"/>
          </a:p>
        </p:txBody>
      </p:sp>
      <p:pic>
        <p:nvPicPr>
          <p:cNvPr id="14" name="Image 4" descr="preencoded.png"/>
          <p:cNvPicPr>
            <a:picLocks noChangeAspect="1"/>
          </p:cNvPicPr>
          <p:nvPr/>
        </p:nvPicPr>
        <p:blipFill>
          <a:blip r:embed="rId7"/>
          <a:stretch>
            <a:fillRect/>
          </a:stretch>
        </p:blipFill>
        <p:spPr>
          <a:xfrm>
            <a:off x="606266" y="5693212"/>
            <a:ext cx="866061" cy="1039297"/>
          </a:xfrm>
          <a:prstGeom prst="rect">
            <a:avLst/>
          </a:prstGeom>
        </p:spPr>
      </p:pic>
      <p:sp>
        <p:nvSpPr>
          <p:cNvPr id="15" name="Text 8"/>
          <p:cNvSpPr/>
          <p:nvPr/>
        </p:nvSpPr>
        <p:spPr>
          <a:xfrm>
            <a:off x="1645444" y="5866328"/>
            <a:ext cx="2428637" cy="270629"/>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Evaluation &amp; Comparison</a:t>
            </a:r>
            <a:endParaRPr lang="en-US" sz="1700" dirty="0"/>
          </a:p>
        </p:txBody>
      </p:sp>
      <p:sp>
        <p:nvSpPr>
          <p:cNvPr id="16" name="Text 9"/>
          <p:cNvSpPr/>
          <p:nvPr/>
        </p:nvSpPr>
        <p:spPr>
          <a:xfrm>
            <a:off x="1645444" y="6240780"/>
            <a:ext cx="6892290" cy="277178"/>
          </a:xfrm>
          <a:prstGeom prst="rect">
            <a:avLst/>
          </a:prstGeom>
          <a:noFill/>
          <a:ln/>
        </p:spPr>
        <p:txBody>
          <a:bodyPr wrap="non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Quantitative and qualitative assessment of outputs.</a:t>
            </a:r>
            <a:endParaRPr lang="en-US" sz="1350" dirty="0"/>
          </a:p>
        </p:txBody>
      </p:sp>
      <p:sp>
        <p:nvSpPr>
          <p:cNvPr id="17" name="Text 10"/>
          <p:cNvSpPr/>
          <p:nvPr/>
        </p:nvSpPr>
        <p:spPr>
          <a:xfrm>
            <a:off x="606266" y="6927294"/>
            <a:ext cx="7931468" cy="554355"/>
          </a:xfrm>
          <a:prstGeom prst="rect">
            <a:avLst/>
          </a:prstGeom>
          <a:noFill/>
          <a:ln/>
        </p:spPr>
        <p:txBody>
          <a:bodyPr wrap="squar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This systematic comparison allows us to clearly demonstrate the advantages and trade-offs of each denoising strategy in the context of AR passthrough.</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inal_comparison">
            <a:hlinkClick r:id="" action="ppaction://media"/>
            <a:extLst>
              <a:ext uri="{FF2B5EF4-FFF2-40B4-BE49-F238E27FC236}">
                <a16:creationId xmlns:a16="http://schemas.microsoft.com/office/drawing/2014/main" id="{1B12F429-D3CE-64F4-544E-D8D72A1409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28439"/>
            <a:ext cx="14630400" cy="4471639"/>
          </a:xfrm>
          <a:prstGeom prst="rect">
            <a:avLst/>
          </a:prstGeom>
        </p:spPr>
      </p:pic>
    </p:spTree>
    <p:extLst>
      <p:ext uri="{BB962C8B-B14F-4D97-AF65-F5344CB8AC3E}">
        <p14:creationId xmlns:p14="http://schemas.microsoft.com/office/powerpoint/2010/main" val="244415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8661" y="892373"/>
            <a:ext cx="10056138" cy="641747"/>
          </a:xfrm>
          <a:prstGeom prst="rect">
            <a:avLst/>
          </a:prstGeom>
          <a:noFill/>
          <a:ln/>
        </p:spPr>
        <p:txBody>
          <a:bodyPr wrap="none" lIns="0" tIns="0" rIns="0" bIns="0" rtlCol="0" anchor="t"/>
          <a:lstStyle/>
          <a:p>
            <a:pPr marL="0" indent="0" algn="l">
              <a:lnSpc>
                <a:spcPts val="5050"/>
              </a:lnSpc>
              <a:buNone/>
            </a:pPr>
            <a:r>
              <a:rPr lang="en-US" sz="4000" dirty="0">
                <a:solidFill>
                  <a:srgbClr val="FFFFFF"/>
                </a:solidFill>
                <a:latin typeface="Roboto Medium" pitchFamily="34" charset="0"/>
                <a:ea typeface="Roboto Medium" pitchFamily="34" charset="-122"/>
                <a:cs typeface="Roboto Medium" pitchFamily="34" charset="-120"/>
              </a:rPr>
              <a:t>The Classical Approach: Baseline Denoising</a:t>
            </a:r>
            <a:endParaRPr lang="en-US" sz="4000" dirty="0"/>
          </a:p>
        </p:txBody>
      </p:sp>
      <p:sp>
        <p:nvSpPr>
          <p:cNvPr id="3" name="Text 1"/>
          <p:cNvSpPr/>
          <p:nvPr/>
        </p:nvSpPr>
        <p:spPr>
          <a:xfrm>
            <a:off x="718661" y="1944767"/>
            <a:ext cx="13193078" cy="657225"/>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Our baseline denoising method relies on established classical computer vision techniques. This approach serves as a fundamental benchmark against which our more advanced CNN-based method is evaluated. The core components are Gaussian Blur and the Bilateral Filter.</a:t>
            </a:r>
            <a:endParaRPr lang="en-US" sz="1600" dirty="0"/>
          </a:p>
        </p:txBody>
      </p:sp>
      <p:sp>
        <p:nvSpPr>
          <p:cNvPr id="4" name="Shape 2"/>
          <p:cNvSpPr/>
          <p:nvPr/>
        </p:nvSpPr>
        <p:spPr>
          <a:xfrm>
            <a:off x="718661" y="2832973"/>
            <a:ext cx="6493907" cy="2348270"/>
          </a:xfrm>
          <a:prstGeom prst="roundRect">
            <a:avLst>
              <a:gd name="adj" fmla="val 3673"/>
            </a:avLst>
          </a:prstGeom>
          <a:solidFill>
            <a:srgbClr val="182567"/>
          </a:solidFill>
          <a:ln w="7620">
            <a:solidFill>
              <a:srgbClr val="313E80"/>
            </a:solidFill>
            <a:prstDash val="solid"/>
          </a:ln>
        </p:spPr>
      </p:sp>
      <p:sp>
        <p:nvSpPr>
          <p:cNvPr id="5" name="Shape 3"/>
          <p:cNvSpPr/>
          <p:nvPr/>
        </p:nvSpPr>
        <p:spPr>
          <a:xfrm>
            <a:off x="931545" y="3045857"/>
            <a:ext cx="616029" cy="616029"/>
          </a:xfrm>
          <a:prstGeom prst="roundRect">
            <a:avLst>
              <a:gd name="adj" fmla="val 14841973"/>
            </a:avLst>
          </a:prstGeom>
          <a:solidFill>
            <a:srgbClr val="5A6ED8"/>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971" y="3215283"/>
            <a:ext cx="277178" cy="277178"/>
          </a:xfrm>
          <a:prstGeom prst="rect">
            <a:avLst/>
          </a:prstGeom>
        </p:spPr>
      </p:pic>
      <p:sp>
        <p:nvSpPr>
          <p:cNvPr id="7" name="Text 4"/>
          <p:cNvSpPr/>
          <p:nvPr/>
        </p:nvSpPr>
        <p:spPr>
          <a:xfrm>
            <a:off x="931545" y="3867150"/>
            <a:ext cx="2566749" cy="320873"/>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Gaussian Blur</a:t>
            </a:r>
            <a:endParaRPr lang="en-US" sz="2000" dirty="0"/>
          </a:p>
        </p:txBody>
      </p:sp>
      <p:sp>
        <p:nvSpPr>
          <p:cNvPr id="8" name="Text 5"/>
          <p:cNvSpPr/>
          <p:nvPr/>
        </p:nvSpPr>
        <p:spPr>
          <a:xfrm>
            <a:off x="931545" y="4311134"/>
            <a:ext cx="6068139" cy="328613"/>
          </a:xfrm>
          <a:prstGeom prst="rect">
            <a:avLst/>
          </a:prstGeom>
          <a:noFill/>
          <a:ln/>
        </p:spPr>
        <p:txBody>
          <a:bodyPr wrap="non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Primarily used for smoothing out general noise.</a:t>
            </a:r>
            <a:endParaRPr lang="en-US" sz="1600" dirty="0"/>
          </a:p>
        </p:txBody>
      </p:sp>
      <p:sp>
        <p:nvSpPr>
          <p:cNvPr id="9" name="Shape 6"/>
          <p:cNvSpPr/>
          <p:nvPr/>
        </p:nvSpPr>
        <p:spPr>
          <a:xfrm>
            <a:off x="7417832" y="2832973"/>
            <a:ext cx="6493907" cy="2348270"/>
          </a:xfrm>
          <a:prstGeom prst="roundRect">
            <a:avLst>
              <a:gd name="adj" fmla="val 3673"/>
            </a:avLst>
          </a:prstGeom>
          <a:solidFill>
            <a:srgbClr val="182567"/>
          </a:solidFill>
          <a:ln w="7620">
            <a:solidFill>
              <a:srgbClr val="313E80"/>
            </a:solidFill>
            <a:prstDash val="solid"/>
          </a:ln>
        </p:spPr>
      </p:sp>
      <p:sp>
        <p:nvSpPr>
          <p:cNvPr id="10" name="Shape 7"/>
          <p:cNvSpPr/>
          <p:nvPr/>
        </p:nvSpPr>
        <p:spPr>
          <a:xfrm>
            <a:off x="7630716" y="3045857"/>
            <a:ext cx="616029" cy="616029"/>
          </a:xfrm>
          <a:prstGeom prst="roundRect">
            <a:avLst>
              <a:gd name="adj" fmla="val 14841973"/>
            </a:avLst>
          </a:prstGeom>
          <a:solidFill>
            <a:srgbClr val="5A6ED8"/>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0142" y="3215283"/>
            <a:ext cx="277178" cy="277178"/>
          </a:xfrm>
          <a:prstGeom prst="rect">
            <a:avLst/>
          </a:prstGeom>
        </p:spPr>
      </p:pic>
      <p:sp>
        <p:nvSpPr>
          <p:cNvPr id="12" name="Text 8"/>
          <p:cNvSpPr/>
          <p:nvPr/>
        </p:nvSpPr>
        <p:spPr>
          <a:xfrm>
            <a:off x="7630716" y="3867150"/>
            <a:ext cx="2566749" cy="320873"/>
          </a:xfrm>
          <a:prstGeom prst="rect">
            <a:avLst/>
          </a:prstGeom>
          <a:noFill/>
          <a:ln/>
        </p:spPr>
        <p:txBody>
          <a:bodyPr wrap="none" lIns="0" tIns="0" rIns="0" bIns="0" rtlCol="0" anchor="t"/>
          <a:lstStyle/>
          <a:p>
            <a:pPr marL="0" indent="0" algn="l">
              <a:lnSpc>
                <a:spcPts val="2500"/>
              </a:lnSpc>
              <a:buNone/>
            </a:pPr>
            <a:r>
              <a:rPr lang="en-US" sz="2000" dirty="0">
                <a:solidFill>
                  <a:srgbClr val="CFD0D8"/>
                </a:solidFill>
                <a:latin typeface="Roboto Medium" pitchFamily="34" charset="0"/>
                <a:ea typeface="Roboto Medium" pitchFamily="34" charset="-122"/>
                <a:cs typeface="Roboto Medium" pitchFamily="34" charset="-120"/>
              </a:rPr>
              <a:t>Bilateral Filter</a:t>
            </a:r>
            <a:endParaRPr lang="en-US" sz="2000" dirty="0"/>
          </a:p>
        </p:txBody>
      </p:sp>
      <p:sp>
        <p:nvSpPr>
          <p:cNvPr id="13" name="Text 9"/>
          <p:cNvSpPr/>
          <p:nvPr/>
        </p:nvSpPr>
        <p:spPr>
          <a:xfrm>
            <a:off x="7630716" y="4311134"/>
            <a:ext cx="6068139" cy="657225"/>
          </a:xfrm>
          <a:prstGeom prst="rect">
            <a:avLst/>
          </a:prstGeom>
          <a:noFill/>
          <a:ln/>
        </p:spPr>
        <p:txBody>
          <a:bodyPr wrap="square" lIns="0" tIns="0" rIns="0" bIns="0" rtlCol="0" anchor="t"/>
          <a:lstStyle/>
          <a:p>
            <a:pPr marL="0" indent="0" algn="l">
              <a:lnSpc>
                <a:spcPts val="2550"/>
              </a:lnSpc>
              <a:buNone/>
            </a:pPr>
            <a:r>
              <a:rPr lang="en-US" sz="1600" dirty="0">
                <a:solidFill>
                  <a:srgbClr val="CFD0D8"/>
                </a:solidFill>
                <a:latin typeface="Roboto" pitchFamily="34" charset="0"/>
                <a:ea typeface="Roboto" pitchFamily="34" charset="-122"/>
                <a:cs typeface="Roboto" pitchFamily="34" charset="-120"/>
              </a:rPr>
              <a:t>Offers edge-preserving denoising, attempting to keep details while reducing noise.</a:t>
            </a:r>
            <a:endParaRPr lang="en-US" sz="1600" dirty="0"/>
          </a:p>
        </p:txBody>
      </p:sp>
      <p:sp>
        <p:nvSpPr>
          <p:cNvPr id="14" name="Text 10"/>
          <p:cNvSpPr/>
          <p:nvPr/>
        </p:nvSpPr>
        <p:spPr>
          <a:xfrm>
            <a:off x="718661" y="5617488"/>
            <a:ext cx="3080147" cy="384929"/>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Roboto Medium" pitchFamily="34" charset="0"/>
                <a:ea typeface="Roboto Medium" pitchFamily="34" charset="-122"/>
                <a:cs typeface="Roboto Medium" pitchFamily="34" charset="-120"/>
              </a:rPr>
              <a:t>Pros:</a:t>
            </a:r>
            <a:endParaRPr lang="en-US" sz="2400" dirty="0"/>
          </a:p>
        </p:txBody>
      </p:sp>
      <p:sp>
        <p:nvSpPr>
          <p:cNvPr id="15" name="Text 11"/>
          <p:cNvSpPr/>
          <p:nvPr/>
        </p:nvSpPr>
        <p:spPr>
          <a:xfrm>
            <a:off x="718661" y="6207681"/>
            <a:ext cx="6346031" cy="328613"/>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CFD0D8"/>
                </a:solidFill>
                <a:latin typeface="Roboto" pitchFamily="34" charset="0"/>
                <a:ea typeface="Roboto" pitchFamily="34" charset="-122"/>
                <a:cs typeface="Roboto" pitchFamily="34" charset="-120"/>
              </a:rPr>
              <a:t>Fast:</a:t>
            </a:r>
            <a:r>
              <a:rPr lang="en-US" sz="1600" dirty="0">
                <a:solidFill>
                  <a:srgbClr val="CFD0D8"/>
                </a:solidFill>
                <a:latin typeface="Roboto" pitchFamily="34" charset="0"/>
                <a:ea typeface="Roboto" pitchFamily="34" charset="-122"/>
                <a:cs typeface="Roboto" pitchFamily="34" charset="-120"/>
              </a:rPr>
              <a:t> Computationally efficient for real-time applications.</a:t>
            </a:r>
            <a:endParaRPr lang="en-US" sz="1600" dirty="0"/>
          </a:p>
        </p:txBody>
      </p:sp>
      <p:sp>
        <p:nvSpPr>
          <p:cNvPr id="16" name="Text 12"/>
          <p:cNvSpPr/>
          <p:nvPr/>
        </p:nvSpPr>
        <p:spPr>
          <a:xfrm>
            <a:off x="718661" y="6608088"/>
            <a:ext cx="6346031" cy="328613"/>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CFD0D8"/>
                </a:solidFill>
                <a:latin typeface="Roboto" pitchFamily="34" charset="0"/>
                <a:ea typeface="Roboto" pitchFamily="34" charset="-122"/>
                <a:cs typeface="Roboto" pitchFamily="34" charset="-120"/>
              </a:rPr>
              <a:t>Simple:</a:t>
            </a:r>
            <a:r>
              <a:rPr lang="en-US" sz="1600" dirty="0">
                <a:solidFill>
                  <a:srgbClr val="CFD0D8"/>
                </a:solidFill>
                <a:latin typeface="Roboto" pitchFamily="34" charset="0"/>
                <a:ea typeface="Roboto" pitchFamily="34" charset="-122"/>
                <a:cs typeface="Roboto" pitchFamily="34" charset="-120"/>
              </a:rPr>
              <a:t> Easy to implement and understand.</a:t>
            </a:r>
            <a:endParaRPr lang="en-US" sz="1600" dirty="0"/>
          </a:p>
        </p:txBody>
      </p:sp>
      <p:sp>
        <p:nvSpPr>
          <p:cNvPr id="17" name="Text 13"/>
          <p:cNvSpPr/>
          <p:nvPr/>
        </p:nvSpPr>
        <p:spPr>
          <a:xfrm>
            <a:off x="7573327" y="5617488"/>
            <a:ext cx="3080147" cy="384929"/>
          </a:xfrm>
          <a:prstGeom prst="rect">
            <a:avLst/>
          </a:prstGeom>
          <a:noFill/>
          <a:ln/>
        </p:spPr>
        <p:txBody>
          <a:bodyPr wrap="none" lIns="0" tIns="0" rIns="0" bIns="0" rtlCol="0" anchor="t"/>
          <a:lstStyle/>
          <a:p>
            <a:pPr marL="0" indent="0" algn="l">
              <a:lnSpc>
                <a:spcPts val="3000"/>
              </a:lnSpc>
              <a:buNone/>
            </a:pPr>
            <a:r>
              <a:rPr lang="en-US" sz="2400" dirty="0">
                <a:solidFill>
                  <a:srgbClr val="FFFFFF"/>
                </a:solidFill>
                <a:latin typeface="Roboto Medium" pitchFamily="34" charset="0"/>
                <a:ea typeface="Roboto Medium" pitchFamily="34" charset="-122"/>
                <a:cs typeface="Roboto Medium" pitchFamily="34" charset="-120"/>
              </a:rPr>
              <a:t>Cons:</a:t>
            </a:r>
            <a:endParaRPr lang="en-US" sz="2400" dirty="0"/>
          </a:p>
        </p:txBody>
      </p:sp>
      <p:sp>
        <p:nvSpPr>
          <p:cNvPr id="18" name="Text 14"/>
          <p:cNvSpPr/>
          <p:nvPr/>
        </p:nvSpPr>
        <p:spPr>
          <a:xfrm>
            <a:off x="7573327" y="6207681"/>
            <a:ext cx="6346031" cy="657225"/>
          </a:xfrm>
          <a:prstGeom prst="rect">
            <a:avLst/>
          </a:prstGeom>
          <a:noFill/>
          <a:ln/>
        </p:spPr>
        <p:txBody>
          <a:bodyPr wrap="square" lIns="0" tIns="0" rIns="0" bIns="0" rtlCol="0" anchor="t"/>
          <a:lstStyle/>
          <a:p>
            <a:pPr marL="342900" indent="-342900" algn="l">
              <a:lnSpc>
                <a:spcPts val="2550"/>
              </a:lnSpc>
              <a:buSzPct val="100000"/>
              <a:buChar char="•"/>
            </a:pPr>
            <a:r>
              <a:rPr lang="en-US" sz="1600" b="1" dirty="0">
                <a:solidFill>
                  <a:srgbClr val="CFD0D8"/>
                </a:solidFill>
                <a:latin typeface="Roboto" pitchFamily="34" charset="0"/>
                <a:ea typeface="Roboto" pitchFamily="34" charset="-122"/>
                <a:cs typeface="Roboto" pitchFamily="34" charset="-120"/>
              </a:rPr>
              <a:t>Removes Fine Details:</a:t>
            </a:r>
            <a:r>
              <a:rPr lang="en-US" sz="1600" dirty="0">
                <a:solidFill>
                  <a:srgbClr val="CFD0D8"/>
                </a:solidFill>
                <a:latin typeface="Roboto" pitchFamily="34" charset="0"/>
                <a:ea typeface="Roboto" pitchFamily="34" charset="-122"/>
                <a:cs typeface="Roboto" pitchFamily="34" charset="-120"/>
              </a:rPr>
              <a:t> Can inadvertently smooth out important textures.</a:t>
            </a:r>
            <a:endParaRPr lang="en-US" sz="1600" dirty="0"/>
          </a:p>
        </p:txBody>
      </p:sp>
      <p:sp>
        <p:nvSpPr>
          <p:cNvPr id="19" name="Text 15"/>
          <p:cNvSpPr/>
          <p:nvPr/>
        </p:nvSpPr>
        <p:spPr>
          <a:xfrm>
            <a:off x="7573327" y="6936700"/>
            <a:ext cx="6346031" cy="328613"/>
          </a:xfrm>
          <a:prstGeom prst="rect">
            <a:avLst/>
          </a:prstGeom>
          <a:noFill/>
          <a:ln/>
        </p:spPr>
        <p:txBody>
          <a:bodyPr wrap="none" lIns="0" tIns="0" rIns="0" bIns="0" rtlCol="0" anchor="t"/>
          <a:lstStyle/>
          <a:p>
            <a:pPr marL="342900" indent="-342900" algn="l">
              <a:lnSpc>
                <a:spcPts val="2550"/>
              </a:lnSpc>
              <a:buSzPct val="100000"/>
              <a:buChar char="•"/>
            </a:pPr>
            <a:r>
              <a:rPr lang="en-US" sz="1600" b="1" dirty="0">
                <a:solidFill>
                  <a:srgbClr val="CFD0D8"/>
                </a:solidFill>
                <a:latin typeface="Roboto" pitchFamily="34" charset="0"/>
                <a:ea typeface="Roboto" pitchFamily="34" charset="-122"/>
                <a:cs typeface="Roboto" pitchFamily="34" charset="-120"/>
              </a:rPr>
              <a:t>Appears Blurry:</a:t>
            </a:r>
            <a:r>
              <a:rPr lang="en-US" sz="1600" dirty="0">
                <a:solidFill>
                  <a:srgbClr val="CFD0D8"/>
                </a:solidFill>
                <a:latin typeface="Roboto" pitchFamily="34" charset="0"/>
                <a:ea typeface="Roboto" pitchFamily="34" charset="-122"/>
                <a:cs typeface="Roboto" pitchFamily="34" charset="-120"/>
              </a:rPr>
              <a:t> Often results in an overly soft or blurry image.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3914" y="657225"/>
            <a:ext cx="10874335" cy="744498"/>
          </a:xfrm>
          <a:prstGeom prst="rect">
            <a:avLst/>
          </a:prstGeom>
          <a:noFill/>
          <a:ln/>
        </p:spPr>
        <p:txBody>
          <a:bodyPr wrap="none" lIns="0" tIns="0" rIns="0" bIns="0" rtlCol="0" anchor="t"/>
          <a:lstStyle/>
          <a:p>
            <a:pPr marL="0" indent="0" algn="l">
              <a:lnSpc>
                <a:spcPts val="5850"/>
              </a:lnSpc>
              <a:buNone/>
            </a:pPr>
            <a:r>
              <a:rPr lang="en-US" sz="4650" dirty="0">
                <a:solidFill>
                  <a:srgbClr val="FFFFFF"/>
                </a:solidFill>
                <a:latin typeface="Roboto Medium" pitchFamily="34" charset="0"/>
                <a:ea typeface="Roboto Medium" pitchFamily="34" charset="-122"/>
                <a:cs typeface="Roboto Medium" pitchFamily="34" charset="-120"/>
              </a:rPr>
              <a:t>The Intelligent Approach: CNN Denoising</a:t>
            </a:r>
            <a:endParaRPr lang="en-US" sz="4650" dirty="0"/>
          </a:p>
        </p:txBody>
      </p:sp>
      <p:sp>
        <p:nvSpPr>
          <p:cNvPr id="3" name="Text 1"/>
          <p:cNvSpPr/>
          <p:nvPr/>
        </p:nvSpPr>
        <p:spPr>
          <a:xfrm>
            <a:off x="833914" y="1878211"/>
            <a:ext cx="12962573" cy="1143357"/>
          </a:xfrm>
          <a:prstGeom prst="rect">
            <a:avLst/>
          </a:prstGeom>
          <a:noFill/>
          <a:ln/>
        </p:spPr>
        <p:txBody>
          <a:bodyPr wrap="square" lIns="0" tIns="0" rIns="0" bIns="0" rtlCol="0" anchor="t"/>
          <a:lstStyle/>
          <a:p>
            <a:pPr marL="0" indent="0" algn="l">
              <a:lnSpc>
                <a:spcPts val="3000"/>
              </a:lnSpc>
              <a:buNone/>
            </a:pPr>
            <a:r>
              <a:rPr lang="en-US" sz="1850" dirty="0">
                <a:solidFill>
                  <a:srgbClr val="CFD0D8"/>
                </a:solidFill>
                <a:latin typeface="Roboto" pitchFamily="34" charset="0"/>
                <a:ea typeface="Roboto" pitchFamily="34" charset="-122"/>
                <a:cs typeface="Roboto" pitchFamily="34" charset="-120"/>
              </a:rPr>
              <a:t>The Convolutional Neural Network (CNN) based denoising method represents a significant advancement over traditional techniques. Unlike classical filters, a CNN can learn complex patterns of noise and signal from data, enabling a more intelligent and nuanced approach to artifact removal.</a:t>
            </a:r>
            <a:endParaRPr lang="en-US" sz="1850" dirty="0"/>
          </a:p>
        </p:txBody>
      </p:sp>
      <p:sp>
        <p:nvSpPr>
          <p:cNvPr id="4" name="Shape 2"/>
          <p:cNvSpPr/>
          <p:nvPr/>
        </p:nvSpPr>
        <p:spPr>
          <a:xfrm>
            <a:off x="833914" y="3646884"/>
            <a:ext cx="4161949" cy="2895243"/>
          </a:xfrm>
          <a:prstGeom prst="roundRect">
            <a:avLst>
              <a:gd name="adj" fmla="val 5053"/>
            </a:avLst>
          </a:prstGeom>
          <a:solidFill>
            <a:srgbClr val="000018">
              <a:alpha val="95000"/>
            </a:srgbClr>
          </a:solidFill>
          <a:ln/>
        </p:spPr>
      </p:sp>
      <p:sp>
        <p:nvSpPr>
          <p:cNvPr id="5" name="Shape 3"/>
          <p:cNvSpPr/>
          <p:nvPr/>
        </p:nvSpPr>
        <p:spPr>
          <a:xfrm>
            <a:off x="833914" y="3616404"/>
            <a:ext cx="4161949" cy="121920"/>
          </a:xfrm>
          <a:prstGeom prst="roundRect">
            <a:avLst>
              <a:gd name="adj" fmla="val 82086"/>
            </a:avLst>
          </a:prstGeom>
          <a:solidFill>
            <a:srgbClr val="5A6ED8"/>
          </a:solidFill>
          <a:ln/>
        </p:spPr>
      </p:sp>
      <p:sp>
        <p:nvSpPr>
          <p:cNvPr id="6" name="Shape 4"/>
          <p:cNvSpPr/>
          <p:nvPr/>
        </p:nvSpPr>
        <p:spPr>
          <a:xfrm>
            <a:off x="2557522" y="3289578"/>
            <a:ext cx="714732" cy="714732"/>
          </a:xfrm>
          <a:prstGeom prst="roundRect">
            <a:avLst>
              <a:gd name="adj" fmla="val 127936"/>
            </a:avLst>
          </a:prstGeom>
          <a:solidFill>
            <a:srgbClr val="5A6ED8"/>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1954" y="3504009"/>
            <a:ext cx="285869" cy="285869"/>
          </a:xfrm>
          <a:prstGeom prst="rect">
            <a:avLst/>
          </a:prstGeom>
        </p:spPr>
      </p:pic>
      <p:sp>
        <p:nvSpPr>
          <p:cNvPr id="8" name="Text 5"/>
          <p:cNvSpPr/>
          <p:nvPr/>
        </p:nvSpPr>
        <p:spPr>
          <a:xfrm>
            <a:off x="1102638" y="4242554"/>
            <a:ext cx="3512344" cy="372308"/>
          </a:xfrm>
          <a:prstGeom prst="rect">
            <a:avLst/>
          </a:prstGeom>
          <a:noFill/>
          <a:ln/>
        </p:spPr>
        <p:txBody>
          <a:bodyPr wrap="none" lIns="0" tIns="0" rIns="0" bIns="0" rtlCol="0" anchor="t"/>
          <a:lstStyle/>
          <a:p>
            <a:pPr marL="0" indent="0" algn="l">
              <a:lnSpc>
                <a:spcPts val="2900"/>
              </a:lnSpc>
              <a:buNone/>
            </a:pPr>
            <a:r>
              <a:rPr lang="en-US" sz="2300" dirty="0">
                <a:solidFill>
                  <a:srgbClr val="CFD0D8"/>
                </a:solidFill>
                <a:latin typeface="Roboto Medium" pitchFamily="34" charset="0"/>
                <a:ea typeface="Roboto Medium" pitchFamily="34" charset="-122"/>
                <a:cs typeface="Roboto Medium" pitchFamily="34" charset="-120"/>
              </a:rPr>
              <a:t>Learns Noise vs. Structure</a:t>
            </a:r>
            <a:endParaRPr lang="en-US" sz="2300" dirty="0"/>
          </a:p>
        </p:txBody>
      </p:sp>
      <p:sp>
        <p:nvSpPr>
          <p:cNvPr id="9" name="Text 6"/>
          <p:cNvSpPr/>
          <p:nvPr/>
        </p:nvSpPr>
        <p:spPr>
          <a:xfrm>
            <a:off x="1102638" y="4757738"/>
            <a:ext cx="3624501" cy="1143357"/>
          </a:xfrm>
          <a:prstGeom prst="rect">
            <a:avLst/>
          </a:prstGeom>
          <a:noFill/>
          <a:ln/>
        </p:spPr>
        <p:txBody>
          <a:bodyPr wrap="square" lIns="0" tIns="0" rIns="0" bIns="0" rtlCol="0" anchor="t"/>
          <a:lstStyle/>
          <a:p>
            <a:pPr marL="0" indent="0" algn="l">
              <a:lnSpc>
                <a:spcPts val="3000"/>
              </a:lnSpc>
              <a:buNone/>
            </a:pPr>
            <a:r>
              <a:rPr lang="en-US" sz="1850" dirty="0">
                <a:solidFill>
                  <a:srgbClr val="CFD0D8"/>
                </a:solidFill>
                <a:latin typeface="Roboto" pitchFamily="34" charset="0"/>
                <a:ea typeface="Roboto" pitchFamily="34" charset="-122"/>
                <a:cs typeface="Roboto" pitchFamily="34" charset="-120"/>
              </a:rPr>
              <a:t>Discriminates between random noise and meaningful image features more effectively.</a:t>
            </a:r>
            <a:endParaRPr lang="en-US" sz="1850" dirty="0"/>
          </a:p>
        </p:txBody>
      </p:sp>
      <p:sp>
        <p:nvSpPr>
          <p:cNvPr id="10" name="Shape 7"/>
          <p:cNvSpPr/>
          <p:nvPr/>
        </p:nvSpPr>
        <p:spPr>
          <a:xfrm>
            <a:off x="5234107" y="3646884"/>
            <a:ext cx="4162068" cy="2895243"/>
          </a:xfrm>
          <a:prstGeom prst="roundRect">
            <a:avLst>
              <a:gd name="adj" fmla="val 5053"/>
            </a:avLst>
          </a:prstGeom>
          <a:solidFill>
            <a:srgbClr val="000018">
              <a:alpha val="95000"/>
            </a:srgbClr>
          </a:solidFill>
          <a:ln/>
        </p:spPr>
      </p:sp>
      <p:sp>
        <p:nvSpPr>
          <p:cNvPr id="11" name="Shape 8"/>
          <p:cNvSpPr/>
          <p:nvPr/>
        </p:nvSpPr>
        <p:spPr>
          <a:xfrm>
            <a:off x="5234107" y="3616404"/>
            <a:ext cx="4162068" cy="121920"/>
          </a:xfrm>
          <a:prstGeom prst="roundRect">
            <a:avLst>
              <a:gd name="adj" fmla="val 82086"/>
            </a:avLst>
          </a:prstGeom>
          <a:solidFill>
            <a:srgbClr val="5A6ED8"/>
          </a:solidFill>
          <a:ln/>
        </p:spPr>
      </p:sp>
      <p:sp>
        <p:nvSpPr>
          <p:cNvPr id="12" name="Shape 9"/>
          <p:cNvSpPr/>
          <p:nvPr/>
        </p:nvSpPr>
        <p:spPr>
          <a:xfrm>
            <a:off x="6957715" y="3289578"/>
            <a:ext cx="714732" cy="714732"/>
          </a:xfrm>
          <a:prstGeom prst="roundRect">
            <a:avLst>
              <a:gd name="adj" fmla="val 127936"/>
            </a:avLst>
          </a:prstGeom>
          <a:solidFill>
            <a:srgbClr val="5A6ED8"/>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2146" y="3504009"/>
            <a:ext cx="285869" cy="285869"/>
          </a:xfrm>
          <a:prstGeom prst="rect">
            <a:avLst/>
          </a:prstGeom>
        </p:spPr>
      </p:pic>
      <p:sp>
        <p:nvSpPr>
          <p:cNvPr id="14" name="Text 10"/>
          <p:cNvSpPr/>
          <p:nvPr/>
        </p:nvSpPr>
        <p:spPr>
          <a:xfrm>
            <a:off x="5502831" y="4242554"/>
            <a:ext cx="3611285" cy="372308"/>
          </a:xfrm>
          <a:prstGeom prst="rect">
            <a:avLst/>
          </a:prstGeom>
          <a:noFill/>
          <a:ln/>
        </p:spPr>
        <p:txBody>
          <a:bodyPr wrap="none" lIns="0" tIns="0" rIns="0" bIns="0" rtlCol="0" anchor="t"/>
          <a:lstStyle/>
          <a:p>
            <a:pPr marL="0" indent="0" algn="l">
              <a:lnSpc>
                <a:spcPts val="2900"/>
              </a:lnSpc>
              <a:buNone/>
            </a:pPr>
            <a:r>
              <a:rPr lang="en-US" sz="2300" dirty="0">
                <a:solidFill>
                  <a:srgbClr val="CFD0D8"/>
                </a:solidFill>
                <a:latin typeface="Roboto Medium" pitchFamily="34" charset="0"/>
                <a:ea typeface="Roboto Medium" pitchFamily="34" charset="-122"/>
                <a:cs typeface="Roboto Medium" pitchFamily="34" charset="-120"/>
              </a:rPr>
              <a:t>Preserves Important Edges</a:t>
            </a:r>
            <a:endParaRPr lang="en-US" sz="2300" dirty="0"/>
          </a:p>
        </p:txBody>
      </p:sp>
      <p:sp>
        <p:nvSpPr>
          <p:cNvPr id="15" name="Text 11"/>
          <p:cNvSpPr/>
          <p:nvPr/>
        </p:nvSpPr>
        <p:spPr>
          <a:xfrm>
            <a:off x="5502831" y="4757738"/>
            <a:ext cx="3624620" cy="1143357"/>
          </a:xfrm>
          <a:prstGeom prst="rect">
            <a:avLst/>
          </a:prstGeom>
          <a:noFill/>
          <a:ln/>
        </p:spPr>
        <p:txBody>
          <a:bodyPr wrap="square" lIns="0" tIns="0" rIns="0" bIns="0" rtlCol="0" anchor="t"/>
          <a:lstStyle/>
          <a:p>
            <a:pPr marL="0" indent="0" algn="l">
              <a:lnSpc>
                <a:spcPts val="3000"/>
              </a:lnSpc>
              <a:buNone/>
            </a:pPr>
            <a:r>
              <a:rPr lang="en-US" sz="1850" dirty="0">
                <a:solidFill>
                  <a:srgbClr val="CFD0D8"/>
                </a:solidFill>
                <a:latin typeface="Roboto" pitchFamily="34" charset="0"/>
                <a:ea typeface="Roboto" pitchFamily="34" charset="-122"/>
                <a:cs typeface="Roboto" pitchFamily="34" charset="-120"/>
              </a:rPr>
              <a:t>Minimizes the loss of crucial visual details and textures during denoising.</a:t>
            </a:r>
            <a:endParaRPr lang="en-US" sz="1850" dirty="0"/>
          </a:p>
        </p:txBody>
      </p:sp>
      <p:sp>
        <p:nvSpPr>
          <p:cNvPr id="16" name="Shape 12"/>
          <p:cNvSpPr/>
          <p:nvPr/>
        </p:nvSpPr>
        <p:spPr>
          <a:xfrm>
            <a:off x="9634418" y="3646884"/>
            <a:ext cx="4162068" cy="2895243"/>
          </a:xfrm>
          <a:prstGeom prst="roundRect">
            <a:avLst>
              <a:gd name="adj" fmla="val 5053"/>
            </a:avLst>
          </a:prstGeom>
          <a:solidFill>
            <a:srgbClr val="000018">
              <a:alpha val="95000"/>
            </a:srgbClr>
          </a:solidFill>
          <a:ln/>
        </p:spPr>
      </p:sp>
      <p:sp>
        <p:nvSpPr>
          <p:cNvPr id="17" name="Shape 13"/>
          <p:cNvSpPr/>
          <p:nvPr/>
        </p:nvSpPr>
        <p:spPr>
          <a:xfrm>
            <a:off x="9634418" y="3616404"/>
            <a:ext cx="4162068" cy="121920"/>
          </a:xfrm>
          <a:prstGeom prst="roundRect">
            <a:avLst>
              <a:gd name="adj" fmla="val 82086"/>
            </a:avLst>
          </a:prstGeom>
          <a:solidFill>
            <a:srgbClr val="5A6ED8"/>
          </a:solidFill>
          <a:ln/>
        </p:spPr>
      </p:sp>
      <p:sp>
        <p:nvSpPr>
          <p:cNvPr id="18" name="Shape 14"/>
          <p:cNvSpPr/>
          <p:nvPr/>
        </p:nvSpPr>
        <p:spPr>
          <a:xfrm>
            <a:off x="11358027" y="3289578"/>
            <a:ext cx="714732" cy="714732"/>
          </a:xfrm>
          <a:prstGeom prst="roundRect">
            <a:avLst>
              <a:gd name="adj" fmla="val 127936"/>
            </a:avLst>
          </a:prstGeom>
          <a:solidFill>
            <a:srgbClr val="5A6ED8"/>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72458" y="3504009"/>
            <a:ext cx="285869" cy="285869"/>
          </a:xfrm>
          <a:prstGeom prst="rect">
            <a:avLst/>
          </a:prstGeom>
        </p:spPr>
      </p:pic>
      <p:sp>
        <p:nvSpPr>
          <p:cNvPr id="20" name="Text 15"/>
          <p:cNvSpPr/>
          <p:nvPr/>
        </p:nvSpPr>
        <p:spPr>
          <a:xfrm>
            <a:off x="9903143" y="4242554"/>
            <a:ext cx="3624620" cy="744617"/>
          </a:xfrm>
          <a:prstGeom prst="rect">
            <a:avLst/>
          </a:prstGeom>
          <a:noFill/>
          <a:ln/>
        </p:spPr>
        <p:txBody>
          <a:bodyPr wrap="square" lIns="0" tIns="0" rIns="0" bIns="0" rtlCol="0" anchor="t"/>
          <a:lstStyle/>
          <a:p>
            <a:pPr marL="0" indent="0" algn="l">
              <a:lnSpc>
                <a:spcPts val="2900"/>
              </a:lnSpc>
              <a:buNone/>
            </a:pPr>
            <a:r>
              <a:rPr lang="en-US" sz="2300" dirty="0">
                <a:solidFill>
                  <a:srgbClr val="CFD0D8"/>
                </a:solidFill>
                <a:latin typeface="Roboto Medium" pitchFamily="34" charset="0"/>
                <a:ea typeface="Roboto Medium" pitchFamily="34" charset="-122"/>
                <a:cs typeface="Roboto Medium" pitchFamily="34" charset="-120"/>
              </a:rPr>
              <a:t>Better Temporal Consistency</a:t>
            </a:r>
            <a:endParaRPr lang="en-US" sz="2300" dirty="0"/>
          </a:p>
        </p:txBody>
      </p:sp>
      <p:sp>
        <p:nvSpPr>
          <p:cNvPr id="21" name="Text 16"/>
          <p:cNvSpPr/>
          <p:nvPr/>
        </p:nvSpPr>
        <p:spPr>
          <a:xfrm>
            <a:off x="9903143" y="5130046"/>
            <a:ext cx="3624620" cy="1143357"/>
          </a:xfrm>
          <a:prstGeom prst="rect">
            <a:avLst/>
          </a:prstGeom>
          <a:noFill/>
          <a:ln/>
        </p:spPr>
        <p:txBody>
          <a:bodyPr wrap="square" lIns="0" tIns="0" rIns="0" bIns="0" rtlCol="0" anchor="t"/>
          <a:lstStyle/>
          <a:p>
            <a:pPr marL="0" indent="0" algn="l">
              <a:lnSpc>
                <a:spcPts val="3000"/>
              </a:lnSpc>
              <a:buNone/>
            </a:pPr>
            <a:r>
              <a:rPr lang="en-US" sz="1850" dirty="0">
                <a:solidFill>
                  <a:srgbClr val="CFD0D8"/>
                </a:solidFill>
                <a:latin typeface="Roboto" pitchFamily="34" charset="0"/>
                <a:ea typeface="Roboto" pitchFamily="34" charset="-122"/>
                <a:cs typeface="Roboto" pitchFamily="34" charset="-120"/>
              </a:rPr>
              <a:t>Reduces flickering and maintains visual coherence across consecutive frames.</a:t>
            </a:r>
            <a:endParaRPr lang="en-US" sz="1850" dirty="0"/>
          </a:p>
        </p:txBody>
      </p:sp>
      <p:sp>
        <p:nvSpPr>
          <p:cNvPr id="22" name="Text 17"/>
          <p:cNvSpPr/>
          <p:nvPr/>
        </p:nvSpPr>
        <p:spPr>
          <a:xfrm>
            <a:off x="833914" y="6810137"/>
            <a:ext cx="12962573" cy="762238"/>
          </a:xfrm>
          <a:prstGeom prst="rect">
            <a:avLst/>
          </a:prstGeom>
          <a:noFill/>
          <a:ln/>
        </p:spPr>
        <p:txBody>
          <a:bodyPr wrap="square" lIns="0" tIns="0" rIns="0" bIns="0" rtlCol="0" anchor="t"/>
          <a:lstStyle/>
          <a:p>
            <a:pPr marL="0" indent="0" algn="l">
              <a:lnSpc>
                <a:spcPts val="3000"/>
              </a:lnSpc>
              <a:buNone/>
            </a:pPr>
            <a:r>
              <a:rPr lang="en-US" sz="1850" dirty="0">
                <a:solidFill>
                  <a:srgbClr val="CFD0D8"/>
                </a:solidFill>
                <a:latin typeface="Roboto" pitchFamily="34" charset="0"/>
                <a:ea typeface="Roboto" pitchFamily="34" charset="-122"/>
                <a:cs typeface="Roboto" pitchFamily="34" charset="-120"/>
              </a:rPr>
              <a:t>The primary advantage of the CNN approach lies in its ability to yield significantly higher visual quality with less over-smoothing compared to baseline methods, making it ideal for the demanding requirements of AR passthrough.</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1198</Words>
  <Application>Microsoft Office PowerPoint</Application>
  <PresentationFormat>Custom</PresentationFormat>
  <Paragraphs>123</Paragraphs>
  <Slides>11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Roboto</vt:lpstr>
      <vt:lpstr>Roboto Light</vt:lpstr>
      <vt:lpstr>Roboto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Azizbek</cp:lastModifiedBy>
  <cp:revision>2</cp:revision>
  <dcterms:created xsi:type="dcterms:W3CDTF">2025-12-15T08:56:10Z</dcterms:created>
  <dcterms:modified xsi:type="dcterms:W3CDTF">2025-12-15T09:00:06Z</dcterms:modified>
</cp:coreProperties>
</file>